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56" r:id="rId15"/>
    <p:sldId id="258" r:id="rId16"/>
    <p:sldId id="259" r:id="rId17"/>
    <p:sldId id="260" r:id="rId18"/>
    <p:sldId id="257" r:id="rId19"/>
    <p:sldId id="261" r:id="rId20"/>
    <p:sldId id="262" r:id="rId21"/>
    <p:sldId id="263" r:id="rId22"/>
    <p:sldId id="264" r:id="rId23"/>
    <p:sldId id="265" r:id="rId24"/>
    <p:sldId id="268" r:id="rId25"/>
    <p:sldId id="266" r:id="rId26"/>
    <p:sldId id="267" r:id="rId27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68" y="-9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281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4119734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417805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4533247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52683133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424250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3145048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871666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71244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61370670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18754376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52748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470547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066353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010380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7203086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28100998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775189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821973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0460898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030719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831593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519273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244951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9952437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3857056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217752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2769857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24724409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4171371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0159378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66511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799665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2997621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2585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56143541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0943193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2090721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30748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290836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99549849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567226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0462387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8574148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23046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45169138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95121823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15833176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0053454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1105131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5139451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0030186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42610632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8358725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15102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36987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754469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759633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94490104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3724968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4567226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03577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83400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55766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27341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472834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815177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1034333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461111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95561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10474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37818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5694107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3126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964663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836049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0079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5714907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0591706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2268993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734081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76309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28752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79996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9866352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2879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184247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66924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52758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89305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5420416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6844898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70369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612792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595125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72000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7361368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430164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749172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08853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151784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45886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7553239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1403209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246002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333313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76781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2110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6231586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72525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223840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74171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431040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19819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7960190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006142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85117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280781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55240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5760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6733789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061565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57282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8972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922888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59639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6048290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5128458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48877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342972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840881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82769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70031835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16046505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475380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35481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6298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42312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12134617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2437655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279336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277197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30968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23174318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969195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1990432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160115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279860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13070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93961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67753737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40124855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55362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15196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6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5.wmf"/><Relationship Id="rId4" Type="http://schemas.openxmlformats.org/officeDocument/2006/relationships/image" Target="../media/image37.png"/><Relationship Id="rId9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.wmf"/><Relationship Id="rId9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8.wmf"/><Relationship Id="rId3" Type="http://schemas.openxmlformats.org/officeDocument/2006/relationships/image" Target="../media/image21.png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6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760" y="1638300"/>
            <a:ext cx="11233248" cy="3302000"/>
          </a:xfrm>
          <a:ln/>
        </p:spPr>
        <p:txBody>
          <a:bodyPr/>
          <a:lstStyle/>
          <a:p>
            <a:r>
              <a:rPr lang="en-US" dirty="0"/>
              <a:t>PROPORCIONALITAT GEOMÈTRICA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124272"/>
            <a:ext cx="12911112" cy="9578528"/>
          </a:xfrm>
          <a:ln/>
        </p:spPr>
        <p:txBody>
          <a:bodyPr anchor="t"/>
          <a:lstStyle/>
          <a:p>
            <a:pPr marL="266700" indent="0" algn="ctr">
              <a:buNone/>
            </a:pPr>
            <a:r>
              <a:rPr lang="en-US" b="1" dirty="0"/>
              <a:t>8. TRIANGLES EN POSICIÓ DE TALES</a:t>
            </a:r>
            <a:endParaRPr lang="en-US" b="1" dirty="0">
              <a:ea typeface="ヒラギノ角ゴ ProN W6" charset="0"/>
              <a:cs typeface="ヒラギノ角ゴ ProN W6" charset="0"/>
            </a:endParaRPr>
          </a:p>
          <a:p>
            <a:pPr marL="266700" indent="0" algn="just">
              <a:buNone/>
            </a:pPr>
            <a:r>
              <a:rPr lang="en-US" sz="2400" dirty="0"/>
              <a:t>Dos triangles en </a:t>
            </a:r>
            <a:r>
              <a:rPr lang="en-US" sz="2400" dirty="0" err="1"/>
              <a:t>posició</a:t>
            </a:r>
            <a:r>
              <a:rPr lang="en-US" sz="2400" dirty="0"/>
              <a:t> de Tales </a:t>
            </a:r>
            <a:r>
              <a:rPr lang="en-US" sz="2400" dirty="0" err="1"/>
              <a:t>són</a:t>
            </a:r>
            <a:r>
              <a:rPr lang="en-US" sz="2400" dirty="0"/>
              <a:t> un </a:t>
            </a:r>
            <a:r>
              <a:rPr lang="en-US" sz="2400" dirty="0" err="1"/>
              <a:t>cas</a:t>
            </a:r>
            <a:r>
              <a:rPr lang="en-US" sz="2400" dirty="0"/>
              <a:t> particular de triangles </a:t>
            </a:r>
            <a:r>
              <a:rPr lang="en-US" sz="2400" dirty="0" err="1"/>
              <a:t>semblants</a:t>
            </a:r>
            <a:r>
              <a:rPr lang="en-US" sz="2400" dirty="0"/>
              <a:t>:</a:t>
            </a:r>
          </a:p>
          <a:p>
            <a:pPr marL="266700" indent="0" algn="just">
              <a:buNone/>
            </a:pPr>
            <a:r>
              <a:rPr lang="en-US" sz="2400" dirty="0" err="1"/>
              <a:t>Recordem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b="1" dirty="0"/>
              <a:t>dos triangles </a:t>
            </a:r>
            <a:r>
              <a:rPr lang="en-US" sz="2400" b="1" dirty="0" err="1"/>
              <a:t>són</a:t>
            </a:r>
            <a:r>
              <a:rPr lang="en-US" sz="2400" b="1" dirty="0"/>
              <a:t> </a:t>
            </a:r>
            <a:r>
              <a:rPr lang="en-US" sz="2400" b="1" dirty="0" err="1"/>
              <a:t>semblants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els</a:t>
            </a:r>
            <a:r>
              <a:rPr lang="en-US" sz="2400" dirty="0"/>
              <a:t> </a:t>
            </a:r>
            <a:r>
              <a:rPr lang="en-US" sz="2400" dirty="0" err="1"/>
              <a:t>costats</a:t>
            </a:r>
            <a:r>
              <a:rPr lang="en-US" sz="2400" dirty="0"/>
              <a:t> </a:t>
            </a:r>
            <a:r>
              <a:rPr lang="en-US" sz="2400" dirty="0" err="1"/>
              <a:t>corresponents</a:t>
            </a:r>
            <a:r>
              <a:rPr lang="en-US" sz="2400" dirty="0"/>
              <a:t> </a:t>
            </a:r>
            <a:r>
              <a:rPr lang="en-US" sz="2400" dirty="0" err="1"/>
              <a:t>són</a:t>
            </a:r>
            <a:r>
              <a:rPr lang="en-US" sz="2400" dirty="0"/>
              <a:t> </a:t>
            </a:r>
            <a:r>
              <a:rPr lang="en-US" sz="2400" dirty="0" err="1"/>
              <a:t>proporcionals</a:t>
            </a:r>
            <a:r>
              <a:rPr lang="en-US" sz="2400" dirty="0"/>
              <a:t> i </a:t>
            </a:r>
            <a:r>
              <a:rPr lang="en-US" sz="2400" dirty="0" err="1"/>
              <a:t>els</a:t>
            </a:r>
            <a:r>
              <a:rPr lang="en-US" sz="2400" dirty="0"/>
              <a:t> angles </a:t>
            </a:r>
            <a:r>
              <a:rPr lang="en-US" sz="2400" dirty="0" err="1"/>
              <a:t>corresponents</a:t>
            </a:r>
            <a:r>
              <a:rPr lang="en-US" sz="2400" dirty="0"/>
              <a:t> </a:t>
            </a:r>
            <a:r>
              <a:rPr lang="en-US" sz="2400" dirty="0" err="1"/>
              <a:t>són</a:t>
            </a:r>
            <a:r>
              <a:rPr lang="en-US" sz="2400" dirty="0"/>
              <a:t> </a:t>
            </a:r>
            <a:r>
              <a:rPr lang="en-US" sz="2400" dirty="0" err="1"/>
              <a:t>iguals</a:t>
            </a:r>
            <a:r>
              <a:rPr lang="en-US" sz="2400" dirty="0"/>
              <a:t>.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marL="266700" indent="0" algn="just">
              <a:buNone/>
            </a:pPr>
            <a:endParaRPr lang="en-US" sz="2400" dirty="0"/>
          </a:p>
          <a:p>
            <a:pPr algn="just"/>
            <a:endParaRPr lang="en-US" sz="2400" dirty="0"/>
          </a:p>
          <a:p>
            <a:pPr marL="266700" indent="0" algn="just">
              <a:buNone/>
            </a:pPr>
            <a:r>
              <a:rPr lang="en-US" sz="2400" dirty="0"/>
              <a:t>Dos triangles </a:t>
            </a:r>
            <a:r>
              <a:rPr lang="en-US" sz="2400" dirty="0" err="1"/>
              <a:t>estan</a:t>
            </a:r>
            <a:r>
              <a:rPr lang="en-US" sz="2400" dirty="0"/>
              <a:t> </a:t>
            </a:r>
            <a:r>
              <a:rPr lang="en-US" sz="2400" b="1" dirty="0"/>
              <a:t>en </a:t>
            </a:r>
            <a:r>
              <a:rPr lang="en-US" sz="2400" b="1" dirty="0" err="1"/>
              <a:t>posició</a:t>
            </a:r>
            <a:r>
              <a:rPr lang="en-US" sz="2400" b="1" dirty="0"/>
              <a:t> de Tales</a:t>
            </a:r>
            <a:r>
              <a:rPr lang="en-US" sz="2400" dirty="0"/>
              <a:t> 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tenen</a:t>
            </a:r>
            <a:r>
              <a:rPr lang="en-US" sz="2400" dirty="0"/>
              <a:t> un </a:t>
            </a:r>
            <a:r>
              <a:rPr lang="en-US" sz="2400" dirty="0" err="1"/>
              <a:t>vèrtex</a:t>
            </a:r>
            <a:r>
              <a:rPr lang="en-US" sz="2400" dirty="0"/>
              <a:t> i un angle coincident, i </a:t>
            </a:r>
            <a:r>
              <a:rPr lang="en-US" sz="2400" dirty="0" err="1"/>
              <a:t>els</a:t>
            </a:r>
            <a:r>
              <a:rPr lang="en-US" sz="2400" dirty="0"/>
              <a:t> </a:t>
            </a:r>
            <a:r>
              <a:rPr lang="en-US" sz="2400" dirty="0" err="1"/>
              <a:t>costats</a:t>
            </a:r>
            <a:r>
              <a:rPr lang="en-US" sz="2400" dirty="0"/>
              <a:t> </a:t>
            </a:r>
            <a:r>
              <a:rPr lang="en-US" sz="2400" dirty="0" err="1"/>
              <a:t>oposats</a:t>
            </a:r>
            <a:r>
              <a:rPr lang="en-US" sz="2400" dirty="0"/>
              <a:t> a </a:t>
            </a:r>
            <a:r>
              <a:rPr lang="en-US" sz="2400" dirty="0" err="1"/>
              <a:t>l’angle</a:t>
            </a:r>
            <a:r>
              <a:rPr lang="en-US" sz="2400" dirty="0"/>
              <a:t> en </a:t>
            </a:r>
            <a:r>
              <a:rPr lang="en-US" sz="2400" dirty="0" err="1"/>
              <a:t>comú</a:t>
            </a:r>
            <a:r>
              <a:rPr lang="en-US" sz="2400" dirty="0"/>
              <a:t> </a:t>
            </a:r>
            <a:r>
              <a:rPr lang="en-US" sz="2400" dirty="0" err="1"/>
              <a:t>són</a:t>
            </a:r>
            <a:r>
              <a:rPr lang="en-US" sz="2400" dirty="0"/>
              <a:t> </a:t>
            </a:r>
            <a:r>
              <a:rPr lang="en-US" sz="2400" dirty="0" err="1"/>
              <a:t>paral.lels</a:t>
            </a:r>
            <a:endParaRPr lang="en-US" sz="2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11912600"/>
            <a:ext cx="46180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350" y="2356520"/>
            <a:ext cx="5294312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413500"/>
            <a:ext cx="43053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5"/>
          <p:cNvSpPr>
            <a:spLocks/>
          </p:cNvSpPr>
          <p:nvPr/>
        </p:nvSpPr>
        <p:spPr bwMode="auto">
          <a:xfrm>
            <a:off x="5710312" y="6630584"/>
            <a:ext cx="61499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2400" u="sng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Podem</a:t>
            </a:r>
            <a:r>
              <a:rPr lang="en-US" sz="2400" u="sng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observar</a:t>
            </a:r>
            <a:r>
              <a:rPr lang="en-US" sz="2400" u="sng" dirty="0">
                <a:solidFill>
                  <a:schemeClr val="tx1"/>
                </a:solidFill>
                <a:ea typeface="Gill Sans" charset="0"/>
                <a:cs typeface="Gill Sans" charset="0"/>
              </a:rPr>
              <a:t> dos </a:t>
            </a:r>
            <a:r>
              <a:rPr lang="en-US" sz="2400" u="sng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tipus</a:t>
            </a:r>
            <a:r>
              <a:rPr lang="en-US" sz="2400" u="sng" dirty="0">
                <a:solidFill>
                  <a:schemeClr val="tx1"/>
                </a:solidFill>
                <a:ea typeface="Gill Sans" charset="0"/>
                <a:cs typeface="Gill Sans" charset="0"/>
              </a:rPr>
              <a:t> de </a:t>
            </a:r>
            <a:r>
              <a:rPr lang="en-US" sz="2400" u="sng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proporcions</a:t>
            </a:r>
            <a:r>
              <a:rPr lang="en-US" sz="2400" u="sng" dirty="0">
                <a:solidFill>
                  <a:schemeClr val="tx1"/>
                </a:solidFill>
                <a:ea typeface="Gill Sans" charset="0"/>
                <a:cs typeface="Gill Sans" charset="0"/>
              </a:rPr>
              <a:t>: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1. com a </a:t>
            </a:r>
            <a:r>
              <a:rPr lang="en-US" sz="2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conseqüència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 de </a:t>
            </a:r>
            <a:r>
              <a:rPr lang="en-US" sz="2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ser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 triangles </a:t>
            </a:r>
            <a:r>
              <a:rPr lang="en-US" sz="2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semblants</a:t>
            </a:r>
            <a:endParaRPr lang="en-U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2. com a </a:t>
            </a:r>
            <a:r>
              <a:rPr lang="en-US" sz="2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conseqüència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 del </a:t>
            </a:r>
            <a:r>
              <a:rPr lang="en-US" sz="2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Teorema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 de Tales</a:t>
            </a:r>
          </a:p>
          <a:p>
            <a:pPr algn="just"/>
            <a:endParaRPr lang="en-U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173411"/>
              </p:ext>
            </p:extLst>
          </p:nvPr>
        </p:nvGraphicFramePr>
        <p:xfrm>
          <a:off x="7798544" y="7397080"/>
          <a:ext cx="1728192" cy="569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Equation" r:id="rId5" imgW="1193760" imgH="393480" progId="Equation.DSMT4">
                  <p:embed/>
                </p:oleObj>
              </mc:Choice>
              <mc:Fallback>
                <p:oleObj name="Equation" r:id="rId5" imgW="1193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98544" y="7397080"/>
                        <a:ext cx="1728192" cy="569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289727"/>
              </p:ext>
            </p:extLst>
          </p:nvPr>
        </p:nvGraphicFramePr>
        <p:xfrm>
          <a:off x="6393445" y="8813814"/>
          <a:ext cx="1117067" cy="653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7" imgW="672840" imgH="393480" progId="Equation.DSMT4">
                  <p:embed/>
                </p:oleObj>
              </mc:Choice>
              <mc:Fallback>
                <p:oleObj name="Equation" r:id="rId7" imgW="672840" imgH="393480" progId="Equation.DSMT4">
                  <p:embed/>
                  <p:pic>
                    <p:nvPicPr>
                      <p:cNvPr id="0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3445" y="8813814"/>
                        <a:ext cx="1117067" cy="6531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964353"/>
              </p:ext>
            </p:extLst>
          </p:nvPr>
        </p:nvGraphicFramePr>
        <p:xfrm>
          <a:off x="8590632" y="8770938"/>
          <a:ext cx="1201737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Equation" r:id="rId9" imgW="723600" imgH="393480" progId="Equation.DSMT4">
                  <p:embed/>
                </p:oleObj>
              </mc:Choice>
              <mc:Fallback>
                <p:oleObj name="Equation" r:id="rId9" imgW="723600" imgH="393480" progId="Equation.DSMT4">
                  <p:embed/>
                  <p:pic>
                    <p:nvPicPr>
                      <p:cNvPr id="0" name="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0632" y="8770938"/>
                        <a:ext cx="1201737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71500" y="317500"/>
            <a:ext cx="11849100" cy="9105900"/>
          </a:xfrm>
          <a:ln/>
        </p:spPr>
        <p:txBody>
          <a:bodyPr anchor="t"/>
          <a:lstStyle/>
          <a:p>
            <a:pPr marL="266700" indent="0" algn="ctr">
              <a:buNone/>
            </a:pPr>
            <a:r>
              <a:rPr lang="ca-ES" b="1" smtClean="0"/>
              <a:t>9. CRITERIS DE SEMBLANÇA DE TRIANGLES</a:t>
            </a:r>
            <a:endParaRPr lang="ca-ES" b="1" smtClean="0">
              <a:ea typeface="ヒラギノ角ゴ ProN W6" charset="0"/>
              <a:cs typeface="ヒラギノ角ゴ ProN W6" charset="0"/>
            </a:endParaRPr>
          </a:p>
          <a:p>
            <a:pPr marL="266700" indent="0">
              <a:buNone/>
            </a:pPr>
            <a:r>
              <a:rPr lang="ca-ES" sz="2400" smtClean="0"/>
              <a:t>Són les condicions mínimes que han de complir dos triangles per ser semblants</a:t>
            </a:r>
          </a:p>
          <a:p>
            <a:pPr marL="266700" indent="0">
              <a:buNone/>
            </a:pPr>
            <a:r>
              <a:rPr lang="ca-ES" sz="2400" smtClean="0"/>
              <a:t>1. Dos  triangles són semblants si dos dels seus angles són iguals</a:t>
            </a:r>
          </a:p>
          <a:p>
            <a:endParaRPr lang="ca-ES" sz="2400" smtClean="0"/>
          </a:p>
          <a:p>
            <a:endParaRPr lang="ca-ES" sz="2400" smtClean="0"/>
          </a:p>
          <a:p>
            <a:pPr marL="266700" indent="0">
              <a:buNone/>
            </a:pPr>
            <a:r>
              <a:rPr lang="ca-ES" sz="2400" smtClean="0"/>
              <a:t>2. Dos triangles són semblants si tenen dos costats proporcionals i l’angle comprès entre ells igual.</a:t>
            </a:r>
          </a:p>
          <a:p>
            <a:pPr marL="266700" indent="0">
              <a:buNone/>
            </a:pPr>
            <a:endParaRPr lang="ca-ES" sz="2400" smtClean="0"/>
          </a:p>
          <a:p>
            <a:endParaRPr lang="ca-ES" sz="2400" smtClean="0"/>
          </a:p>
          <a:p>
            <a:pPr marL="266700" indent="0">
              <a:buNone/>
            </a:pPr>
            <a:r>
              <a:rPr lang="ca-ES" sz="2400" smtClean="0"/>
              <a:t>3. Dos triangles són semblants si tenen els seus tres costats proporcionals</a:t>
            </a:r>
            <a:endParaRPr lang="ca-ES" sz="240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7569200"/>
            <a:ext cx="40132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7848600"/>
            <a:ext cx="34163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3073400"/>
            <a:ext cx="39624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41700"/>
            <a:ext cx="2857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24" y="5118100"/>
            <a:ext cx="3924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49" y="5452864"/>
            <a:ext cx="2926633" cy="117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28600" y="342900"/>
            <a:ext cx="12077700" cy="9055100"/>
          </a:xfrm>
          <a:ln/>
        </p:spPr>
        <p:txBody>
          <a:bodyPr anchor="t"/>
          <a:lstStyle/>
          <a:p>
            <a:pPr marL="266700" indent="0" algn="ctr">
              <a:buNone/>
            </a:pPr>
            <a:r>
              <a:rPr lang="ca-ES" b="1" dirty="0" smtClean="0"/>
              <a:t>9. MAPES, PLÀNOLS I MAQUETES</a:t>
            </a:r>
            <a:endParaRPr lang="ca-ES" b="1" dirty="0" smtClean="0">
              <a:ea typeface="ヒラギノ角ゴ ProN W6" charset="0"/>
              <a:cs typeface="ヒラギノ角ゴ ProN W6" charset="0"/>
            </a:endParaRPr>
          </a:p>
          <a:p>
            <a:pPr marL="266700" indent="0" algn="just">
              <a:buNone/>
            </a:pPr>
            <a:r>
              <a:rPr lang="ca-ES" sz="3600" dirty="0" smtClean="0"/>
              <a:t>Són dibuixos ó representacions de figures semblants a l’objecte real que representen</a:t>
            </a:r>
          </a:p>
          <a:p>
            <a:pPr marL="266700" indent="0" algn="just">
              <a:buNone/>
            </a:pPr>
            <a:endParaRPr lang="ca-ES" dirty="0" smtClean="0"/>
          </a:p>
          <a:p>
            <a:pPr marL="266700" indent="0" algn="just">
              <a:buNone/>
            </a:pPr>
            <a:endParaRPr lang="ca-ES" dirty="0" smtClean="0"/>
          </a:p>
          <a:p>
            <a:pPr algn="just"/>
            <a:endParaRPr lang="ca-ES" dirty="0" smtClean="0"/>
          </a:p>
          <a:p>
            <a:pPr algn="just"/>
            <a:endParaRPr lang="ca-ES" dirty="0" smtClean="0"/>
          </a:p>
          <a:p>
            <a:pPr marL="266700" indent="0" algn="just">
              <a:buSzPct val="125000"/>
              <a:buNone/>
            </a:pPr>
            <a:endParaRPr lang="ca-ES" dirty="0" smtClean="0"/>
          </a:p>
          <a:p>
            <a:pPr algn="just">
              <a:buSzPct val="125000"/>
              <a:buFont typeface="Zapf Dingbats" charset="0"/>
              <a:buChar char="➡"/>
            </a:pPr>
            <a:endParaRPr lang="ca-ES" dirty="0" smtClean="0"/>
          </a:p>
          <a:p>
            <a:pPr algn="just"/>
            <a:endParaRPr lang="ca-ES" dirty="0" smtClean="0"/>
          </a:p>
          <a:p>
            <a:pPr algn="just"/>
            <a:endParaRPr lang="ca-ES" u="sng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2578100"/>
            <a:ext cx="32258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4356100"/>
            <a:ext cx="3365500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/>
          <p:cNvSpPr>
            <a:spLocks/>
          </p:cNvSpPr>
          <p:nvPr/>
        </p:nvSpPr>
        <p:spPr bwMode="auto">
          <a:xfrm>
            <a:off x="671230" y="2696490"/>
            <a:ext cx="4535026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just"/>
            <a:r>
              <a:rPr lang="ca-ES" sz="36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Mapes</a:t>
            </a:r>
            <a:r>
              <a:rPr lang="ca-E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: Són representacions   sobre paper, tan fidels com es pugui, de la superfície terrestre</a:t>
            </a:r>
            <a:endParaRPr lang="ca-ES" sz="36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endParaRPr lang="en-US" sz="36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509588" y="4931044"/>
            <a:ext cx="469666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just"/>
            <a:r>
              <a:rPr lang="ca-ES" sz="36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Plànols: </a:t>
            </a:r>
            <a:r>
              <a:rPr lang="ca-E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Són representacions bidimensionals de realitats </a:t>
            </a:r>
            <a:r>
              <a:rPr lang="ca-ES" sz="24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disenyades</a:t>
            </a:r>
            <a:r>
              <a:rPr lang="ca-E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per l’home</a:t>
            </a:r>
            <a:endParaRPr lang="ca-E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509588" y="7264400"/>
            <a:ext cx="5200724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Maquetes</a:t>
            </a:r>
            <a:r>
              <a:rPr lang="en-US" sz="3600" dirty="0">
                <a:solidFill>
                  <a:schemeClr val="tx1"/>
                </a:solidFill>
                <a:ea typeface="Gill Sans" charset="0"/>
                <a:cs typeface="Gill Sans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Són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representacions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tridimensionals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d’objectes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reals</a:t>
            </a:r>
            <a:endParaRPr lang="en-U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009" y="7061200"/>
            <a:ext cx="2832100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368300" y="317500"/>
            <a:ext cx="12001500" cy="9105900"/>
          </a:xfrm>
          <a:ln/>
        </p:spPr>
        <p:txBody>
          <a:bodyPr anchor="t"/>
          <a:lstStyle/>
          <a:p>
            <a:pPr marL="266700" indent="0" algn="ctr">
              <a:buNone/>
            </a:pPr>
            <a:r>
              <a:rPr lang="ca-ES" b="1" dirty="0" smtClean="0"/>
              <a:t>10. ESCALES</a:t>
            </a:r>
            <a:endParaRPr lang="ca-ES" b="1" dirty="0" smtClean="0">
              <a:ea typeface="ヒラギノ角ゴ ProN W6" charset="0"/>
              <a:cs typeface="ヒラギノ角ゴ ProN W6" charset="0"/>
            </a:endParaRPr>
          </a:p>
          <a:p>
            <a:pPr marL="266700" indent="0" algn="just">
              <a:buNone/>
            </a:pPr>
            <a:r>
              <a:rPr lang="ca-ES" sz="3200" dirty="0" smtClean="0"/>
              <a:t>És la raó  de semblança entre un dibuix i la realitat que aquest dibuix representa</a:t>
            </a:r>
          </a:p>
          <a:p>
            <a:pPr marL="266700" indent="0" algn="just">
              <a:buNone/>
            </a:pPr>
            <a:r>
              <a:rPr lang="ca-ES" sz="3200" dirty="0" smtClean="0"/>
              <a:t>Exemple</a:t>
            </a:r>
            <a:r>
              <a:rPr lang="ca-ES" dirty="0" smtClean="0"/>
              <a:t>:</a:t>
            </a:r>
            <a:endParaRPr lang="ca-E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652664"/>
            <a:ext cx="3763963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/>
          </p:cNvSpPr>
          <p:nvPr/>
        </p:nvSpPr>
        <p:spPr bwMode="auto">
          <a:xfrm>
            <a:off x="5332413" y="4732784"/>
            <a:ext cx="59563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just"/>
            <a:r>
              <a:rPr lang="ca-E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L’Escala 1: 5 500 000 també es pot escriure</a:t>
            </a:r>
          </a:p>
          <a:p>
            <a:pPr algn="just"/>
            <a:r>
              <a:rPr lang="ca-E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just"/>
            <a:endParaRPr lang="ca-ES" sz="24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just"/>
            <a:endParaRPr lang="ca-ES" sz="24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just"/>
            <a:r>
              <a:rPr lang="ca-E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vol dir que una unitat de longitud en el mapa representa 5 500 000 unitats de la mateixa longitud en la realitat.</a:t>
            </a:r>
          </a:p>
          <a:p>
            <a:pPr algn="just"/>
            <a:r>
              <a:rPr lang="ca-E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Per exemple , 1cm del mapa són 5 500 000cm de la realitat</a:t>
            </a:r>
            <a:endParaRPr lang="ca-E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035986"/>
              </p:ext>
            </p:extLst>
          </p:nvPr>
        </p:nvGraphicFramePr>
        <p:xfrm>
          <a:off x="5068264" y="2068488"/>
          <a:ext cx="2153516" cy="824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Equation" r:id="rId4" imgW="1028520" imgH="393480" progId="Equation.DSMT4">
                  <p:embed/>
                </p:oleObj>
              </mc:Choice>
              <mc:Fallback>
                <p:oleObj name="Equation" r:id="rId4" imgW="1028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68264" y="2068488"/>
                        <a:ext cx="2153516" cy="824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563075"/>
              </p:ext>
            </p:extLst>
          </p:nvPr>
        </p:nvGraphicFramePr>
        <p:xfrm>
          <a:off x="6934448" y="5236840"/>
          <a:ext cx="1966912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Equation" r:id="rId6" imgW="939600" imgH="393480" progId="Equation.DSMT4">
                  <p:embed/>
                </p:oleObj>
              </mc:Choice>
              <mc:Fallback>
                <p:oleObj name="Equation" r:id="rId6" imgW="939600" imgH="393480" progId="Equation.DSMT4">
                  <p:embed/>
                  <p:pic>
                    <p:nvPicPr>
                      <p:cNvPr id="0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448" y="5236840"/>
                        <a:ext cx="1966912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660400" y="635000"/>
            <a:ext cx="11671300" cy="8470900"/>
          </a:xfrm>
          <a:ln/>
        </p:spPr>
        <p:txBody>
          <a:bodyPr anchor="t"/>
          <a:lstStyle/>
          <a:p>
            <a:pPr marL="266700" indent="0" algn="ctr">
              <a:buNone/>
            </a:pPr>
            <a:r>
              <a:rPr lang="ca-ES" b="1" smtClean="0"/>
              <a:t>1. INTRODUCCIÓ A LA PROPORCIONALITAT NUMÈRICA</a:t>
            </a:r>
            <a:endParaRPr lang="ca-ES" b="1" smtClean="0">
              <a:ea typeface="ヒラギノ角ゴ ProN W6" charset="0"/>
              <a:cs typeface="ヒラギノ角ゴ ProN W6" charset="0"/>
            </a:endParaRPr>
          </a:p>
          <a:p>
            <a:r>
              <a:rPr lang="ca-ES" u="sng" smtClean="0">
                <a:ea typeface="Lucida Grande" charset="0"/>
                <a:cs typeface="Lucida Grande" charset="0"/>
              </a:rPr>
              <a:t>Raó de dos nombres o quantitats a i b (b≠0)</a:t>
            </a:r>
            <a:r>
              <a:rPr lang="ca-ES" smtClean="0"/>
              <a:t>: és el quocient indicat dels dos nombres </a:t>
            </a:r>
          </a:p>
          <a:p>
            <a:pPr marL="1206500" lvl="2" indent="0">
              <a:buNone/>
            </a:pPr>
            <a:endParaRPr lang="ca-ES" smtClean="0"/>
          </a:p>
          <a:p>
            <a:r>
              <a:rPr lang="ca-ES" u="sng" smtClean="0"/>
              <a:t>Proporció</a:t>
            </a:r>
            <a:r>
              <a:rPr lang="ca-ES" smtClean="0"/>
              <a:t>: és la igualtat de dues raons </a:t>
            </a:r>
          </a:p>
          <a:p>
            <a:endParaRPr lang="ca-ES" smtClean="0"/>
          </a:p>
          <a:p>
            <a:r>
              <a:rPr lang="ca-ES" u="sng" smtClean="0"/>
              <a:t>Raó de proporcionalitat</a:t>
            </a:r>
            <a:r>
              <a:rPr lang="ca-ES" smtClean="0"/>
              <a:t>: és el quocient entre la raó      ó la raó </a:t>
            </a:r>
            <a:endParaRPr lang="ca-ES"/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399003"/>
              </p:ext>
            </p:extLst>
          </p:nvPr>
        </p:nvGraphicFramePr>
        <p:xfrm>
          <a:off x="5022850" y="2790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2850" y="27908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355299"/>
              </p:ext>
            </p:extLst>
          </p:nvPr>
        </p:nvGraphicFramePr>
        <p:xfrm>
          <a:off x="11116060" y="2788568"/>
          <a:ext cx="390237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" name="Equation" r:id="rId5" imgW="152280" imgH="393480" progId="Equation.DSMT4">
                  <p:embed/>
                </p:oleObj>
              </mc:Choice>
              <mc:Fallback>
                <p:oleObj name="Equation" r:id="rId5" imgW="152280" imgH="393480" progId="Equation.DSMT4">
                  <p:embed/>
                  <p:pic>
                    <p:nvPicPr>
                      <p:cNvPr id="0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6060" y="2788568"/>
                        <a:ext cx="390237" cy="10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231313"/>
              </p:ext>
            </p:extLst>
          </p:nvPr>
        </p:nvGraphicFramePr>
        <p:xfrm>
          <a:off x="5022850" y="2790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4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2850" y="27908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250978"/>
              </p:ext>
            </p:extLst>
          </p:nvPr>
        </p:nvGraphicFramePr>
        <p:xfrm>
          <a:off x="10894888" y="4804792"/>
          <a:ext cx="919844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5" name="Equation" r:id="rId8" imgW="419040" imgH="393480" progId="Equation.DSMT4">
                  <p:embed/>
                </p:oleObj>
              </mc:Choice>
              <mc:Fallback>
                <p:oleObj name="Equation" r:id="rId8" imgW="419040" imgH="393480" progId="Equation.DSMT4">
                  <p:embed/>
                  <p:pic>
                    <p:nvPicPr>
                      <p:cNvPr id="0" name="Object 8"/>
                      <p:cNvPicPr>
                        <a:picLocks noChangeAspect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4888" y="4804792"/>
                        <a:ext cx="919844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552543"/>
              </p:ext>
            </p:extLst>
          </p:nvPr>
        </p:nvGraphicFramePr>
        <p:xfrm>
          <a:off x="3190032" y="7260620"/>
          <a:ext cx="3905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6" name="Equation" r:id="rId10" imgW="152334" imgH="393529" progId="Equation.DSMT4">
                  <p:embed/>
                </p:oleObj>
              </mc:Choice>
              <mc:Fallback>
                <p:oleObj name="Equation" r:id="rId10" imgW="152334" imgH="393529" progId="Equation.DSMT4">
                  <p:embed/>
                  <p:pic>
                    <p:nvPicPr>
                      <p:cNvPr id="0" name="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032" y="7260620"/>
                        <a:ext cx="39052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591678"/>
              </p:ext>
            </p:extLst>
          </p:nvPr>
        </p:nvGraphicFramePr>
        <p:xfrm>
          <a:off x="5838825" y="7324725"/>
          <a:ext cx="423863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name="Equation" r:id="rId11" imgW="164880" imgH="393480" progId="Equation.DSMT4">
                  <p:embed/>
                </p:oleObj>
              </mc:Choice>
              <mc:Fallback>
                <p:oleObj name="Equation" r:id="rId11" imgW="164880" imgH="393480" progId="Equation.DSMT4">
                  <p:embed/>
                  <p:pic>
                    <p:nvPicPr>
                      <p:cNvPr id="0" name="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8825" y="7324725"/>
                        <a:ext cx="423863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92100" y="546100"/>
            <a:ext cx="12649200" cy="9017000"/>
          </a:xfrm>
          <a:ln/>
        </p:spPr>
        <p:txBody>
          <a:bodyPr anchor="t"/>
          <a:lstStyle/>
          <a:p>
            <a:pPr marL="266700" indent="0" algn="ctr">
              <a:buNone/>
            </a:pPr>
            <a:r>
              <a:rPr lang="en-US" b="1" dirty="0" smtClean="0"/>
              <a:t>2.  RAÓ DE PROPORCIONALITAT DE DOS SEGMENTS ( K)</a:t>
            </a:r>
            <a:endParaRPr lang="en-US" sz="4800" b="1" dirty="0">
              <a:ea typeface="ヒラギノ角ゴ ProN W6" charset="0"/>
              <a:cs typeface="ヒラギノ角ゴ ProN W6" charset="0"/>
            </a:endParaRPr>
          </a:p>
          <a:p>
            <a:pPr marL="266700" indent="0" algn="just">
              <a:buNone/>
            </a:pPr>
            <a:r>
              <a:rPr lang="en-US" dirty="0" err="1"/>
              <a:t>És</a:t>
            </a:r>
            <a:r>
              <a:rPr lang="en-US" dirty="0"/>
              <a:t> el </a:t>
            </a:r>
            <a:r>
              <a:rPr lang="en-US" dirty="0" err="1"/>
              <a:t>quocient</a:t>
            </a:r>
            <a:r>
              <a:rPr lang="en-US" dirty="0"/>
              <a:t> de les </a:t>
            </a:r>
            <a:r>
              <a:rPr lang="en-US" dirty="0" err="1"/>
              <a:t>seves</a:t>
            </a:r>
            <a:r>
              <a:rPr lang="en-US" dirty="0"/>
              <a:t> </a:t>
            </a:r>
            <a:r>
              <a:rPr lang="en-US" dirty="0" err="1" smtClean="0"/>
              <a:t>longituds</a:t>
            </a:r>
            <a:endParaRPr lang="en-US" dirty="0" smtClean="0"/>
          </a:p>
          <a:p>
            <a:pPr marL="266700" indent="0" algn="just">
              <a:buNone/>
            </a:pPr>
            <a:endParaRPr lang="en-US" sz="3600" dirty="0" smtClean="0"/>
          </a:p>
          <a:p>
            <a:pPr marL="266700" indent="0" algn="just">
              <a:buNone/>
            </a:pPr>
            <a:endParaRPr lang="en-US" sz="3600" dirty="0" smtClean="0"/>
          </a:p>
          <a:p>
            <a:pPr marL="266700" indent="0" algn="just">
              <a:buNone/>
            </a:pPr>
            <a:endParaRPr lang="en-US" sz="3200" dirty="0" smtClean="0"/>
          </a:p>
          <a:p>
            <a:pPr marL="266700" indent="0" algn="just">
              <a:buNone/>
            </a:pPr>
            <a:r>
              <a:rPr lang="en-US" sz="3200" dirty="0" err="1" smtClean="0"/>
              <a:t>Podem</a:t>
            </a:r>
            <a:r>
              <a:rPr lang="en-US" sz="3200" dirty="0" smtClean="0"/>
              <a:t> </a:t>
            </a:r>
            <a:r>
              <a:rPr lang="en-US" sz="3200" dirty="0" err="1"/>
              <a:t>escriure</a:t>
            </a:r>
            <a:r>
              <a:rPr lang="en-US" sz="3200" dirty="0"/>
              <a:t>, </a:t>
            </a:r>
            <a:r>
              <a:rPr lang="en-US" sz="3200" dirty="0" err="1"/>
              <a:t>doncs</a:t>
            </a:r>
            <a:r>
              <a:rPr lang="en-US" sz="3200" dirty="0"/>
              <a:t>, dues </a:t>
            </a:r>
            <a:r>
              <a:rPr lang="en-US" sz="3200" dirty="0" err="1"/>
              <a:t>raons</a:t>
            </a:r>
            <a:r>
              <a:rPr lang="en-US" sz="3200" dirty="0"/>
              <a:t> </a:t>
            </a:r>
            <a:r>
              <a:rPr lang="en-US" sz="3200" dirty="0" err="1"/>
              <a:t>possibles</a:t>
            </a:r>
            <a:r>
              <a:rPr lang="en-US" sz="3200" dirty="0"/>
              <a:t> </a:t>
            </a:r>
            <a:r>
              <a:rPr lang="en-US" sz="3200" dirty="0" err="1"/>
              <a:t>dels</a:t>
            </a:r>
            <a:r>
              <a:rPr lang="en-US" sz="3200" dirty="0"/>
              <a:t> segments </a:t>
            </a:r>
            <a:r>
              <a:rPr lang="en-US" sz="3200" dirty="0" smtClean="0"/>
              <a:t>AB </a:t>
            </a:r>
            <a:r>
              <a:rPr lang="en-US" sz="3200" dirty="0"/>
              <a:t>i CD:</a:t>
            </a:r>
          </a:p>
          <a:p>
            <a:pPr marL="3162300" lvl="4" indent="0" algn="just">
              <a:buNone/>
            </a:pPr>
            <a:r>
              <a:rPr lang="en-US" dirty="0" smtClean="0">
                <a:ea typeface="Gill Sans" charset="0"/>
                <a:cs typeface="Gill Sans" charset="0"/>
              </a:rPr>
              <a:t>  </a:t>
            </a:r>
            <a:r>
              <a:rPr lang="en-US" sz="3600" dirty="0" err="1" smtClean="0">
                <a:ea typeface="Gill Sans" charset="0"/>
                <a:cs typeface="Gill Sans" charset="0"/>
              </a:rPr>
              <a:t>que</a:t>
            </a:r>
            <a:r>
              <a:rPr lang="en-US" sz="3600" dirty="0" smtClean="0">
                <a:ea typeface="Gill Sans" charset="0"/>
                <a:cs typeface="Gill Sans" charset="0"/>
              </a:rPr>
              <a:t> </a:t>
            </a:r>
            <a:r>
              <a:rPr lang="en-US" sz="3600" dirty="0" err="1">
                <a:ea typeface="Gill Sans" charset="0"/>
                <a:cs typeface="Gill Sans" charset="0"/>
              </a:rPr>
              <a:t>significa</a:t>
            </a:r>
            <a:r>
              <a:rPr lang="en-US" sz="3600" dirty="0">
                <a:ea typeface="Gill Sans" charset="0"/>
                <a:cs typeface="Gill Sans" charset="0"/>
              </a:rPr>
              <a:t> </a:t>
            </a:r>
            <a:r>
              <a:rPr lang="en-US" sz="3600" dirty="0" err="1" smtClean="0">
                <a:ea typeface="Gill Sans" charset="0"/>
                <a:cs typeface="Gill Sans" charset="0"/>
              </a:rPr>
              <a:t>que</a:t>
            </a:r>
            <a:r>
              <a:rPr lang="en-US" sz="3600" dirty="0" smtClean="0">
                <a:ea typeface="Gill Sans" charset="0"/>
                <a:cs typeface="Gill Sans" charset="0"/>
              </a:rPr>
              <a:t> </a:t>
            </a:r>
            <a:r>
              <a:rPr lang="en-US" sz="3600" dirty="0">
                <a:ea typeface="Gill Sans" charset="0"/>
                <a:cs typeface="Gill Sans" charset="0"/>
              </a:rPr>
              <a:t>AB </a:t>
            </a:r>
            <a:r>
              <a:rPr lang="en-US" sz="3600" dirty="0" err="1">
                <a:ea typeface="Gill Sans" charset="0"/>
                <a:cs typeface="Gill Sans" charset="0"/>
              </a:rPr>
              <a:t>és</a:t>
            </a:r>
            <a:r>
              <a:rPr lang="en-US" sz="3600" dirty="0">
                <a:ea typeface="Gill Sans" charset="0"/>
                <a:cs typeface="Gill Sans" charset="0"/>
              </a:rPr>
              <a:t> la </a:t>
            </a:r>
            <a:r>
              <a:rPr lang="en-US" sz="3600" dirty="0" err="1">
                <a:ea typeface="Gill Sans" charset="0"/>
                <a:cs typeface="Gill Sans" charset="0"/>
              </a:rPr>
              <a:t>meitat</a:t>
            </a:r>
            <a:r>
              <a:rPr lang="en-US" sz="3600" dirty="0">
                <a:ea typeface="Gill Sans" charset="0"/>
                <a:cs typeface="Gill Sans" charset="0"/>
              </a:rPr>
              <a:t> </a:t>
            </a:r>
            <a:r>
              <a:rPr lang="en-US" sz="3600" dirty="0" err="1">
                <a:ea typeface="Gill Sans" charset="0"/>
                <a:cs typeface="Gill Sans" charset="0"/>
              </a:rPr>
              <a:t>que</a:t>
            </a:r>
            <a:r>
              <a:rPr lang="en-US" sz="3600" dirty="0">
                <a:ea typeface="Gill Sans" charset="0"/>
                <a:cs typeface="Gill Sans" charset="0"/>
              </a:rPr>
              <a:t> </a:t>
            </a:r>
            <a:r>
              <a:rPr lang="en-US" sz="3600" dirty="0" smtClean="0">
                <a:ea typeface="Gill Sans" charset="0"/>
                <a:cs typeface="Gill Sans" charset="0"/>
              </a:rPr>
              <a:t>CD</a:t>
            </a:r>
            <a:endParaRPr lang="en-US" sz="3600" dirty="0" smtClean="0"/>
          </a:p>
          <a:p>
            <a:pPr marL="3162300" lvl="4" indent="0" algn="just">
              <a:buNone/>
            </a:pPr>
            <a:r>
              <a:rPr lang="en-US" sz="3600" dirty="0">
                <a:ea typeface="Gill Sans" charset="0"/>
                <a:cs typeface="Gill Sans" charset="0"/>
              </a:rPr>
              <a:t> </a:t>
            </a:r>
            <a:r>
              <a:rPr lang="en-US" sz="3600" dirty="0" err="1" smtClean="0">
                <a:ea typeface="Gill Sans" charset="0"/>
                <a:cs typeface="Gill Sans" charset="0"/>
              </a:rPr>
              <a:t>que</a:t>
            </a:r>
            <a:r>
              <a:rPr lang="en-US" sz="3600" dirty="0" smtClean="0">
                <a:ea typeface="Gill Sans" charset="0"/>
                <a:cs typeface="Gill Sans" charset="0"/>
              </a:rPr>
              <a:t> </a:t>
            </a:r>
            <a:r>
              <a:rPr lang="en-US" sz="3600" dirty="0" err="1">
                <a:ea typeface="Gill Sans" charset="0"/>
                <a:cs typeface="Gill Sans" charset="0"/>
              </a:rPr>
              <a:t>significa</a:t>
            </a:r>
            <a:r>
              <a:rPr lang="en-US" sz="3600" dirty="0">
                <a:ea typeface="Gill Sans" charset="0"/>
                <a:cs typeface="Gill Sans" charset="0"/>
              </a:rPr>
              <a:t> </a:t>
            </a:r>
            <a:r>
              <a:rPr lang="en-US" sz="3600" dirty="0" err="1">
                <a:ea typeface="Gill Sans" charset="0"/>
                <a:cs typeface="Gill Sans" charset="0"/>
              </a:rPr>
              <a:t>que</a:t>
            </a:r>
            <a:r>
              <a:rPr lang="en-US" sz="3600" dirty="0">
                <a:ea typeface="Gill Sans" charset="0"/>
                <a:cs typeface="Gill Sans" charset="0"/>
              </a:rPr>
              <a:t> CD </a:t>
            </a:r>
            <a:r>
              <a:rPr lang="en-US" sz="3600" dirty="0" err="1">
                <a:ea typeface="Gill Sans" charset="0"/>
                <a:cs typeface="Gill Sans" charset="0"/>
              </a:rPr>
              <a:t>és</a:t>
            </a:r>
            <a:r>
              <a:rPr lang="en-US" sz="3600" dirty="0">
                <a:ea typeface="Gill Sans" charset="0"/>
                <a:cs typeface="Gill Sans" charset="0"/>
              </a:rPr>
              <a:t> el </a:t>
            </a:r>
            <a:r>
              <a:rPr lang="en-US" sz="3600" dirty="0" err="1">
                <a:ea typeface="Gill Sans" charset="0"/>
                <a:cs typeface="Gill Sans" charset="0"/>
              </a:rPr>
              <a:t>doble</a:t>
            </a:r>
            <a:r>
              <a:rPr lang="en-US" sz="3600" dirty="0">
                <a:ea typeface="Gill Sans" charset="0"/>
                <a:cs typeface="Gill Sans" charset="0"/>
              </a:rPr>
              <a:t> </a:t>
            </a:r>
            <a:r>
              <a:rPr lang="en-US" sz="3600" dirty="0" err="1">
                <a:ea typeface="Gill Sans" charset="0"/>
                <a:cs typeface="Gill Sans" charset="0"/>
              </a:rPr>
              <a:t>que</a:t>
            </a:r>
            <a:r>
              <a:rPr lang="en-US" sz="3600" dirty="0">
                <a:ea typeface="Gill Sans" charset="0"/>
                <a:cs typeface="Gill Sans" charset="0"/>
              </a:rPr>
              <a:t> AB</a:t>
            </a:r>
            <a:endParaRPr lang="en-US" sz="3600" dirty="0"/>
          </a:p>
          <a:p>
            <a:pPr marL="1206500" lvl="2" indent="0">
              <a:buNone/>
            </a:pPr>
            <a:endParaRPr lang="en-US" dirty="0"/>
          </a:p>
        </p:txBody>
      </p:sp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1339850" y="3375944"/>
            <a:ext cx="1741488" cy="92233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1250950" y="3956050"/>
            <a:ext cx="133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AB=2cm 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4827588" y="3197225"/>
            <a:ext cx="2422525" cy="19780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897438" y="4273550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Gill Sans" charset="0"/>
                <a:cs typeface="Gill Sans" charset="0"/>
              </a:rPr>
              <a:t>  </a:t>
            </a:r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CD=4cm</a:t>
            </a:r>
          </a:p>
        </p:txBody>
      </p:sp>
      <p:sp>
        <p:nvSpPr>
          <p:cNvPr id="17415" name="Rectangle 7"/>
          <p:cNvSpPr>
            <a:spLocks/>
          </p:cNvSpPr>
          <p:nvPr/>
        </p:nvSpPr>
        <p:spPr bwMode="auto">
          <a:xfrm>
            <a:off x="3081338" y="4127500"/>
            <a:ext cx="266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17416" name="Rectangle 8"/>
          <p:cNvSpPr>
            <a:spLocks/>
          </p:cNvSpPr>
          <p:nvPr/>
        </p:nvSpPr>
        <p:spPr bwMode="auto">
          <a:xfrm>
            <a:off x="4486275" y="3035300"/>
            <a:ext cx="276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Gill Sans" charset="0"/>
                <a:cs typeface="Gill Sans" charset="0"/>
              </a:rPr>
              <a:t>C</a:t>
            </a:r>
          </a:p>
        </p:txBody>
      </p:sp>
      <p:sp>
        <p:nvSpPr>
          <p:cNvPr id="17417" name="Rectangle 9"/>
          <p:cNvSpPr>
            <a:spLocks/>
          </p:cNvSpPr>
          <p:nvPr/>
        </p:nvSpPr>
        <p:spPr bwMode="auto">
          <a:xfrm>
            <a:off x="7173913" y="5207000"/>
            <a:ext cx="285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Gill Sans" charset="0"/>
                <a:cs typeface="Gill Sans" charset="0"/>
              </a:rPr>
              <a:t>D</a:t>
            </a:r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94500" y="8470900"/>
            <a:ext cx="9540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8724900" y="3169873"/>
                <a:ext cx="164594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b="0" i="1" smtClean="0">
                          <a:latin typeface="Cambria Math"/>
                        </a:rPr>
                        <m:t>𝐾</m:t>
                      </m:r>
                      <m:r>
                        <a:rPr lang="ca-E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a-E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a-ES" sz="2400" b="0" i="1" smtClean="0">
                              <a:latin typeface="Cambria Math"/>
                            </a:rPr>
                            <m:t>𝐴𝐵</m:t>
                          </m:r>
                        </m:num>
                        <m:den>
                          <m:r>
                            <a:rPr lang="ca-ES" sz="2400" b="0" i="1" smtClean="0">
                              <a:latin typeface="Cambria Math"/>
                            </a:rPr>
                            <m:t>𝐶𝐷</m:t>
                          </m:r>
                        </m:den>
                      </m:f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900" y="3169873"/>
                <a:ext cx="1645944" cy="786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7"/>
          <p:cNvSpPr>
            <a:spLocks/>
          </p:cNvSpPr>
          <p:nvPr/>
        </p:nvSpPr>
        <p:spPr bwMode="auto">
          <a:xfrm>
            <a:off x="1072816" y="3176948"/>
            <a:ext cx="266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8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A</a:t>
            </a:r>
            <a:endParaRPr lang="en-US" sz="18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CuadroTexto"/>
              <p:cNvSpPr txBox="1"/>
              <p:nvPr/>
            </p:nvSpPr>
            <p:spPr>
              <a:xfrm>
                <a:off x="8877300" y="4291149"/>
                <a:ext cx="1645944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b="0" i="1" smtClean="0">
                          <a:latin typeface="Cambria Math"/>
                        </a:rPr>
                        <m:t>𝐾</m:t>
                      </m:r>
                      <m:r>
                        <a:rPr lang="ca-E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a-E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a-ES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a-ES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a-E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a-E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a-E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a-E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18" name="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300" y="4291149"/>
                <a:ext cx="1645944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CuadroTexto"/>
              <p:cNvSpPr txBox="1"/>
              <p:nvPr/>
            </p:nvSpPr>
            <p:spPr>
              <a:xfrm>
                <a:off x="1568744" y="7883174"/>
                <a:ext cx="1779294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a-E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a-ES" sz="2400" b="0" i="1" smtClean="0">
                              <a:latin typeface="Cambria Math"/>
                            </a:rPr>
                            <m:t>𝐶𝐷</m:t>
                          </m:r>
                        </m:num>
                        <m:den>
                          <m:r>
                            <a:rPr lang="ca-ES" sz="2400" b="0" i="1" smtClean="0">
                              <a:latin typeface="Cambria Math"/>
                            </a:rPr>
                            <m:t>𝐴𝐵</m:t>
                          </m:r>
                        </m:den>
                      </m:f>
                      <m:r>
                        <a:rPr lang="ca-E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a-E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a-ES" sz="2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ca-E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ca-ES" sz="2400" b="0" i="1" smtClean="0">
                          <a:latin typeface="Cambria Math"/>
                          <a:ea typeface="Cambria Math"/>
                        </a:rPr>
                        <m:t>=2</m:t>
                      </m:r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20" name="1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744" y="7883174"/>
                <a:ext cx="1779294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CuadroTexto"/>
              <p:cNvSpPr txBox="1"/>
              <p:nvPr/>
            </p:nvSpPr>
            <p:spPr>
              <a:xfrm>
                <a:off x="1568744" y="6821016"/>
                <a:ext cx="177929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a-E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a-ES" sz="2400" b="0" i="1" smtClean="0">
                              <a:latin typeface="Cambria Math"/>
                            </a:rPr>
                            <m:t>𝐴𝐵</m:t>
                          </m:r>
                        </m:num>
                        <m:den>
                          <m:r>
                            <a:rPr lang="ca-ES" sz="2400" b="0" i="1" smtClean="0">
                              <a:latin typeface="Cambria Math"/>
                            </a:rPr>
                            <m:t>𝐶𝐷</m:t>
                          </m:r>
                        </m:den>
                      </m:f>
                      <m:r>
                        <a:rPr lang="ca-E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a-E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a-E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ca-ES" sz="2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21" name="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744" y="6821016"/>
                <a:ext cx="1779294" cy="7861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46100" y="368300"/>
            <a:ext cx="11912600" cy="9017000"/>
          </a:xfrm>
          <a:ln/>
        </p:spPr>
        <p:txBody>
          <a:bodyPr anchor="t"/>
          <a:lstStyle/>
          <a:p>
            <a:pPr marL="266700" indent="0" algn="ctr">
              <a:buNone/>
            </a:pPr>
            <a:r>
              <a:rPr lang="ca-ES" b="1" smtClean="0"/>
              <a:t>3.  SEGMENTS PROPORCIONALS</a:t>
            </a:r>
            <a:endParaRPr lang="ca-ES" sz="4800" b="1" smtClean="0">
              <a:ea typeface="ヒラギノ角ゴ ProN W6" charset="0"/>
              <a:cs typeface="ヒラギノ角ゴ ProN W6" charset="0"/>
            </a:endParaRPr>
          </a:p>
          <a:p>
            <a:pPr marL="266700" indent="0" algn="just">
              <a:buNone/>
            </a:pPr>
            <a:r>
              <a:rPr lang="ca-ES" smtClean="0"/>
              <a:t>Quatre segments són proporcionals quan, agafats de dos en dos, la raó numèrica és la mateixa</a:t>
            </a:r>
          </a:p>
          <a:p>
            <a:pPr algn="just"/>
            <a:endParaRPr lang="ca-ES" smtClean="0"/>
          </a:p>
          <a:p>
            <a:pPr algn="just"/>
            <a:endParaRPr lang="ca-ES" smtClean="0"/>
          </a:p>
          <a:p>
            <a:pPr algn="just"/>
            <a:endParaRPr lang="ca-ES" smtClean="0"/>
          </a:p>
          <a:p>
            <a:pPr marL="266700" indent="0" algn="just">
              <a:buNone/>
            </a:pPr>
            <a:r>
              <a:rPr lang="ca-ES" smtClean="0"/>
              <a:t>m i n són proporcionals a r i s perquè es compleix </a:t>
            </a:r>
          </a:p>
          <a:p>
            <a:pPr marL="3162300" lvl="4" indent="0" algn="just">
              <a:buNone/>
            </a:pPr>
            <a:r>
              <a:rPr lang="ca-ES" smtClean="0">
                <a:ea typeface="Gill Sans" charset="0"/>
                <a:cs typeface="Gill Sans" charset="0"/>
              </a:rPr>
              <a:t>             </a:t>
            </a:r>
            <a:endParaRPr lang="ca-ES" sz="480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984" y="3508648"/>
            <a:ext cx="62230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4987031" y="7397080"/>
                <a:ext cx="1764906" cy="1199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a-ES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ca-E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s-ES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a-E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num>
                        <m:den>
                          <m:r>
                            <a:rPr lang="ca-E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031" y="7397080"/>
                <a:ext cx="1764906" cy="11994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406400" y="228600"/>
            <a:ext cx="12192000" cy="9283700"/>
          </a:xfrm>
          <a:ln/>
        </p:spPr>
        <p:txBody>
          <a:bodyPr anchor="t"/>
          <a:lstStyle/>
          <a:p>
            <a:pPr marL="266700" indent="0" algn="ctr">
              <a:buNone/>
            </a:pPr>
            <a:r>
              <a:rPr lang="ca-ES" b="1" dirty="0" smtClean="0"/>
              <a:t>4. POLÍGONS SEMBLANTS</a:t>
            </a:r>
            <a:endParaRPr lang="ca-ES" b="1" dirty="0" smtClean="0">
              <a:ea typeface="ヒラギノ角ゴ ProN W6" charset="0"/>
              <a:cs typeface="ヒラギノ角ゴ ProN W6" charset="0"/>
            </a:endParaRPr>
          </a:p>
          <a:p>
            <a:pPr marL="266700" indent="0" algn="just">
              <a:buNone/>
            </a:pPr>
            <a:r>
              <a:rPr lang="ca-ES" sz="3200" dirty="0" smtClean="0"/>
              <a:t>Dos polígons són semblants si els costats corresponents són proporcionals i els angles corresponents són iguals</a:t>
            </a:r>
            <a:r>
              <a:rPr lang="ca-ES" dirty="0" smtClean="0"/>
              <a:t>.</a:t>
            </a:r>
          </a:p>
          <a:p>
            <a:pPr marL="266700" indent="0" algn="just">
              <a:buNone/>
            </a:pPr>
            <a:r>
              <a:rPr lang="ca-ES" sz="3200" dirty="0" smtClean="0"/>
              <a:t>Exemple</a:t>
            </a:r>
          </a:p>
          <a:p>
            <a:pPr marL="266700" indent="0" algn="just">
              <a:buNone/>
            </a:pPr>
            <a:r>
              <a:rPr lang="ca-ES" dirty="0" smtClean="0"/>
              <a:t>          </a:t>
            </a:r>
          </a:p>
          <a:p>
            <a:pPr marL="1651000" lvl="3" indent="0" algn="just"/>
            <a:endParaRPr lang="ca-ES" dirty="0" smtClean="0"/>
          </a:p>
          <a:p>
            <a:pPr marL="1651000" lvl="3" indent="0" algn="just"/>
            <a:endParaRPr lang="ca-ES" dirty="0" smtClean="0"/>
          </a:p>
          <a:p>
            <a:pPr marL="266700" indent="0" algn="just">
              <a:buNone/>
            </a:pPr>
            <a:r>
              <a:rPr lang="ca-ES" sz="3200" u="sng" dirty="0" smtClean="0"/>
              <a:t>La raó de semblança</a:t>
            </a:r>
            <a:r>
              <a:rPr lang="ca-ES" sz="3200" dirty="0" smtClean="0"/>
              <a:t> entre aquests dos triangles és la raó de proporcionalitat entre segments homòlegs:</a:t>
            </a:r>
          </a:p>
          <a:p>
            <a:pPr marL="266700" indent="0" algn="just">
              <a:buNone/>
            </a:pPr>
            <a:endParaRPr lang="ca-ES" dirty="0" smtClean="0"/>
          </a:p>
          <a:p>
            <a:pPr marL="266700" indent="0" algn="just">
              <a:buNone/>
            </a:pPr>
            <a:r>
              <a:rPr lang="ca-ES" sz="3200" dirty="0" smtClean="0"/>
              <a:t>És a dir el triangle gran és el doble del petit</a:t>
            </a:r>
            <a:endParaRPr lang="ca-ES" sz="3200" dirty="0"/>
          </a:p>
        </p:txBody>
      </p:sp>
      <p:sp>
        <p:nvSpPr>
          <p:cNvPr id="19458" name="Rectangle 2"/>
          <p:cNvSpPr>
            <a:spLocks/>
          </p:cNvSpPr>
          <p:nvPr/>
        </p:nvSpPr>
        <p:spPr bwMode="auto">
          <a:xfrm>
            <a:off x="5854328" y="2788568"/>
            <a:ext cx="6502784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ca-E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El costat AC i el costat MP són costats corresponents o homòlegs</a:t>
            </a:r>
          </a:p>
          <a:p>
            <a:pPr algn="l"/>
            <a:r>
              <a:rPr lang="ca-E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Suposem :</a:t>
            </a:r>
          </a:p>
          <a:p>
            <a:pPr algn="just">
              <a:spcBef>
                <a:spcPts val="2400"/>
              </a:spcBef>
            </a:pPr>
            <a:r>
              <a:rPr lang="en-U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 AC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= 8cm i  MP= 4cm</a:t>
            </a:r>
          </a:p>
          <a:p>
            <a:pPr algn="just">
              <a:spcBef>
                <a:spcPts val="2400"/>
              </a:spcBef>
            </a:pPr>
            <a:r>
              <a:rPr lang="en-U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 BC=4cm  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i  NP=2cm</a:t>
            </a:r>
          </a:p>
          <a:p>
            <a:pPr algn="just">
              <a:spcBef>
                <a:spcPts val="2400"/>
              </a:spcBef>
            </a:pPr>
            <a:r>
              <a:rPr lang="en-U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 AB=6cm 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i   MN=3cm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69" y="3181596"/>
            <a:ext cx="347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00986"/>
              </p:ext>
            </p:extLst>
          </p:nvPr>
        </p:nvGraphicFramePr>
        <p:xfrm>
          <a:off x="4430159" y="7469088"/>
          <a:ext cx="2682879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quation" r:id="rId4" imgW="1333440" imgH="393480" progId="Equation.DSMT4">
                  <p:embed/>
                </p:oleObj>
              </mc:Choice>
              <mc:Fallback>
                <p:oleObj name="Equation" r:id="rId4" imgW="1333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30159" y="7469088"/>
                        <a:ext cx="2682879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406400" y="190500"/>
            <a:ext cx="12179300" cy="9359900"/>
          </a:xfrm>
          <a:ln/>
        </p:spPr>
        <p:txBody>
          <a:bodyPr anchor="t"/>
          <a:lstStyle/>
          <a:p>
            <a:pPr marL="266700" indent="0" algn="ctr">
              <a:buNone/>
            </a:pPr>
            <a:r>
              <a:rPr lang="ca-ES" b="1" dirty="0" smtClean="0"/>
              <a:t>5. RELACIONS MÈTRIQUES ENTRE POLÍGONS SEMBLANTS</a:t>
            </a:r>
            <a:endParaRPr lang="ca-ES" b="1" dirty="0" smtClean="0">
              <a:ea typeface="ヒラギノ角ゴ ProN W6" charset="0"/>
              <a:cs typeface="ヒラギノ角ゴ ProN W6" charset="0"/>
            </a:endParaRPr>
          </a:p>
          <a:p>
            <a:pPr marL="266700" indent="0" algn="just">
              <a:buNone/>
            </a:pPr>
            <a:r>
              <a:rPr lang="ca-ES" sz="3600" dirty="0" smtClean="0"/>
              <a:t>Donats els polígons</a:t>
            </a:r>
            <a:r>
              <a:rPr lang="ca-ES" sz="3600" b="1" dirty="0" smtClean="0"/>
              <a:t> </a:t>
            </a:r>
            <a:r>
              <a:rPr lang="ca-ES" sz="3600" dirty="0" smtClean="0"/>
              <a:t>següents</a:t>
            </a:r>
            <a:r>
              <a:rPr lang="ca-ES" dirty="0" smtClean="0"/>
              <a:t>:</a:t>
            </a:r>
          </a:p>
          <a:p>
            <a:pPr marL="266700" indent="0" algn="just">
              <a:buNone/>
            </a:pPr>
            <a:r>
              <a:rPr lang="ca-ES" sz="2400" dirty="0" smtClean="0"/>
              <a:t>Podem definir:</a:t>
            </a:r>
            <a:endParaRPr lang="ca-ES" sz="2400" b="1" dirty="0" smtClean="0">
              <a:ea typeface="ヒラギノ角ゴ ProN W6" charset="0"/>
              <a:cs typeface="ヒラギノ角ゴ ProN W6" charset="0"/>
            </a:endParaRPr>
          </a:p>
          <a:p>
            <a:pPr marL="266700" indent="0" algn="just">
              <a:buNone/>
            </a:pPr>
            <a:r>
              <a:rPr lang="ca-ES" sz="2400" dirty="0" smtClean="0"/>
              <a:t>La raó de semblança entre B i A</a:t>
            </a:r>
            <a:r>
              <a:rPr lang="ca-ES" sz="2400" b="1" dirty="0" smtClean="0"/>
              <a:t>  :</a:t>
            </a:r>
            <a:endParaRPr lang="ca-ES" sz="2400" b="1" dirty="0" smtClean="0">
              <a:ea typeface="ヒラギノ角ゴ ProN W6" charset="0"/>
              <a:cs typeface="ヒラギノ角ゴ ProN W6" charset="0"/>
            </a:endParaRPr>
          </a:p>
          <a:p>
            <a:pPr algn="just"/>
            <a:endParaRPr lang="ca-ES" sz="2400" dirty="0" smtClean="0"/>
          </a:p>
          <a:p>
            <a:pPr marL="266700" indent="0" algn="just">
              <a:buNone/>
            </a:pPr>
            <a:endParaRPr lang="ca-ES" sz="2400" dirty="0" smtClean="0"/>
          </a:p>
          <a:p>
            <a:pPr marL="266700" indent="0" algn="just">
              <a:buNone/>
            </a:pPr>
            <a:r>
              <a:rPr lang="ca-ES" sz="2400" dirty="0" smtClean="0"/>
              <a:t>Per tant, </a:t>
            </a:r>
          </a:p>
          <a:p>
            <a:pPr marL="571500" lvl="1" indent="139700" algn="just">
              <a:buSzPct val="125000"/>
              <a:buFont typeface="Zapf Dingbats" charset="0"/>
              <a:buChar char="➡"/>
            </a:pPr>
            <a:r>
              <a:rPr lang="ca-ES" sz="3600" u="sng" dirty="0" smtClean="0"/>
              <a:t>La raó entre perímetres </a:t>
            </a:r>
            <a:r>
              <a:rPr lang="ca-ES" sz="3600" dirty="0" smtClean="0"/>
              <a:t> és igual a la raó de semblança</a:t>
            </a:r>
            <a:endParaRPr lang="ca-ES" dirty="0" smtClean="0"/>
          </a:p>
          <a:p>
            <a:pPr marL="571500" lvl="1" indent="139700" algn="just">
              <a:buSzPct val="125000"/>
              <a:buFont typeface="Zapf Dingbats" charset="0"/>
              <a:buChar char="➡"/>
            </a:pPr>
            <a:r>
              <a:rPr lang="ca-ES" sz="3600" u="sng" dirty="0" smtClean="0"/>
              <a:t>La raó entre àrees</a:t>
            </a:r>
            <a:r>
              <a:rPr lang="ca-ES" sz="3600" dirty="0" smtClean="0"/>
              <a:t> és igual al quadrat de la raó de semblança</a:t>
            </a:r>
            <a:endParaRPr lang="ca-ES" sz="3600" dirty="0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38" y="1663700"/>
            <a:ext cx="33782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Rectangle 9"/>
          <p:cNvSpPr>
            <a:spLocks/>
          </p:cNvSpPr>
          <p:nvPr/>
        </p:nvSpPr>
        <p:spPr bwMode="auto">
          <a:xfrm>
            <a:off x="6985229" y="4144613"/>
            <a:ext cx="450764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Per a B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: el </a:t>
            </a:r>
            <a:r>
              <a:rPr lang="en-US" sz="2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perímetre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és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 P=12cm</a:t>
            </a:r>
          </a:p>
          <a:p>
            <a:r>
              <a:rPr lang="en-US" sz="2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l’àrea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és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A=8</a:t>
            </a:r>
            <a:endParaRPr lang="en-U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0490" name="Rectangle 10"/>
          <p:cNvSpPr>
            <a:spLocks/>
          </p:cNvSpPr>
          <p:nvPr/>
        </p:nvSpPr>
        <p:spPr bwMode="auto">
          <a:xfrm>
            <a:off x="813768" y="4189968"/>
            <a:ext cx="439364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Per a A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: el </a:t>
            </a:r>
            <a:r>
              <a:rPr lang="ca-E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perímetre és P’=6cm</a:t>
            </a:r>
          </a:p>
          <a:p>
            <a:r>
              <a:rPr lang="ca-E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l’àrea és A’=2</a:t>
            </a:r>
            <a:endParaRPr lang="ca-E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650438"/>
              </p:ext>
            </p:extLst>
          </p:nvPr>
        </p:nvGraphicFramePr>
        <p:xfrm>
          <a:off x="5748471" y="3220616"/>
          <a:ext cx="1236757" cy="751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1" name="Equation" r:id="rId4" imgW="647640" imgH="393480" progId="Equation.DSMT4">
                  <p:embed/>
                </p:oleObj>
              </mc:Choice>
              <mc:Fallback>
                <p:oleObj name="Equation" r:id="rId4" imgW="647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48471" y="3220616"/>
                        <a:ext cx="1236757" cy="751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943128"/>
              </p:ext>
            </p:extLst>
          </p:nvPr>
        </p:nvGraphicFramePr>
        <p:xfrm>
          <a:off x="5154612" y="5308848"/>
          <a:ext cx="1553356" cy="643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2" name="Equation" r:id="rId6" imgW="698400" imgH="393480" progId="Equation.DSMT4">
                  <p:embed/>
                </p:oleObj>
              </mc:Choice>
              <mc:Fallback>
                <p:oleObj name="Equation" r:id="rId6" imgW="698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54612" y="5308848"/>
                        <a:ext cx="1553356" cy="643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273020"/>
              </p:ext>
            </p:extLst>
          </p:nvPr>
        </p:nvGraphicFramePr>
        <p:xfrm>
          <a:off x="2982912" y="5308848"/>
          <a:ext cx="1772913" cy="685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3" name="Equation" r:id="rId8" imgW="749160" imgH="393480" progId="Equation.DSMT4">
                  <p:embed/>
                </p:oleObj>
              </mc:Choice>
              <mc:Fallback>
                <p:oleObj name="Equation" r:id="rId8" imgW="749160" imgH="393480" progId="Equation.DSMT4">
                  <p:embed/>
                  <p:pic>
                    <p:nvPicPr>
                      <p:cNvPr id="0" name="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2" y="5308848"/>
                        <a:ext cx="1772913" cy="685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982362"/>
              </p:ext>
            </p:extLst>
          </p:nvPr>
        </p:nvGraphicFramePr>
        <p:xfrm>
          <a:off x="4097338" y="6821487"/>
          <a:ext cx="1108918" cy="774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4" name="Equation" r:id="rId10" imgW="495000" imgH="393480" progId="Equation.DSMT4">
                  <p:embed/>
                </p:oleObj>
              </mc:Choice>
              <mc:Fallback>
                <p:oleObj name="Equation" r:id="rId10" imgW="495000" imgH="393480" progId="Equation.DSMT4">
                  <p:embed/>
                  <p:pic>
                    <p:nvPicPr>
                      <p:cNvPr id="0" name="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6821487"/>
                        <a:ext cx="1108918" cy="7745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660820"/>
              </p:ext>
            </p:extLst>
          </p:nvPr>
        </p:nvGraphicFramePr>
        <p:xfrm>
          <a:off x="4054129" y="8261176"/>
          <a:ext cx="1296144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5" name="Equation" r:id="rId12" imgW="558720" imgH="393480" progId="Equation.DSMT4">
                  <p:embed/>
                </p:oleObj>
              </mc:Choice>
              <mc:Fallback>
                <p:oleObj name="Equation" r:id="rId12" imgW="558720" imgH="393480" progId="Equation.DSMT4">
                  <p:embed/>
                  <p:pic>
                    <p:nvPicPr>
                      <p:cNvPr id="0" name="4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129" y="8261176"/>
                        <a:ext cx="1296144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48816"/>
              </p:ext>
            </p:extLst>
          </p:nvPr>
        </p:nvGraphicFramePr>
        <p:xfrm>
          <a:off x="3910112" y="4485749"/>
          <a:ext cx="7461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6" name="Equation" r:id="rId14" imgW="279360" imgH="203040" progId="Equation.DSMT4">
                  <p:embed/>
                </p:oleObj>
              </mc:Choice>
              <mc:Fallback>
                <p:oleObj name="Equation" r:id="rId14" imgW="279360" imgH="203040" progId="Equation.DSMT4">
                  <p:embed/>
                  <p:pic>
                    <p:nvPicPr>
                      <p:cNvPr id="0" name="4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112" y="4485749"/>
                        <a:ext cx="746125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503860"/>
              </p:ext>
            </p:extLst>
          </p:nvPr>
        </p:nvGraphicFramePr>
        <p:xfrm>
          <a:off x="10155238" y="4468940"/>
          <a:ext cx="7461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7" name="Equation" r:id="rId16" imgW="279360" imgH="203040" progId="Equation.DSMT4">
                  <p:embed/>
                </p:oleObj>
              </mc:Choice>
              <mc:Fallback>
                <p:oleObj name="Equation" r:id="rId16" imgW="279360" imgH="203040" progId="Equation.DSMT4">
                  <p:embed/>
                  <p:pic>
                    <p:nvPicPr>
                      <p:cNvPr id="0" name="6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5238" y="4468940"/>
                        <a:ext cx="746125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406400" y="241300"/>
            <a:ext cx="12192000" cy="9271000"/>
          </a:xfrm>
          <a:ln/>
        </p:spPr>
        <p:txBody>
          <a:bodyPr anchor="t"/>
          <a:lstStyle/>
          <a:p>
            <a:pPr marL="266700" indent="0">
              <a:buNone/>
            </a:pPr>
            <a:r>
              <a:rPr lang="en-US" b="1" dirty="0"/>
              <a:t>6.  TEOREMA DE TALES</a:t>
            </a:r>
            <a:endParaRPr lang="en-US" b="1" dirty="0">
              <a:ea typeface="ヒラギノ角ゴ ProN W6" charset="0"/>
              <a:cs typeface="ヒラギノ角ゴ ProN W6" charset="0"/>
            </a:endParaRPr>
          </a:p>
          <a:p>
            <a:endParaRPr lang="en-US" b="1" dirty="0">
              <a:ea typeface="ヒラギノ角ゴ ProN W6" charset="0"/>
              <a:cs typeface="ヒラギノ角ゴ ProN W6" charset="0"/>
            </a:endParaRPr>
          </a:p>
          <a:p>
            <a:endParaRPr lang="en-US" b="1" dirty="0">
              <a:ea typeface="ヒラギノ角ゴ ProN W6" charset="0"/>
              <a:cs typeface="ヒラギノ角ゴ ProN W6" charset="0"/>
            </a:endParaRPr>
          </a:p>
          <a:p>
            <a:endParaRPr lang="en-US" b="1" dirty="0">
              <a:ea typeface="ヒラギノ角ゴ ProN W6" charset="0"/>
              <a:cs typeface="ヒラギノ角ゴ ProN W6" charset="0"/>
            </a:endParaRPr>
          </a:p>
          <a:p>
            <a:endParaRPr lang="en-US" b="1" dirty="0">
              <a:ea typeface="ヒラギノ角ゴ ProN W6" charset="0"/>
              <a:cs typeface="ヒラギノ角ゴ ProN W6" charset="0"/>
            </a:endParaRPr>
          </a:p>
          <a:p>
            <a:pPr algn="just"/>
            <a:endParaRPr lang="en-US" dirty="0"/>
          </a:p>
          <a:p>
            <a:pPr marL="266700" indent="0" algn="just">
              <a:buNone/>
            </a:pPr>
            <a:r>
              <a:rPr lang="en-US" sz="3600" dirty="0" err="1"/>
              <a:t>Així</a:t>
            </a:r>
            <a:r>
              <a:rPr lang="en-US" sz="3600" dirty="0"/>
              <a:t> </a:t>
            </a:r>
            <a:r>
              <a:rPr lang="en-US" sz="3600" dirty="0" err="1"/>
              <a:t>doncs</a:t>
            </a:r>
            <a:r>
              <a:rPr lang="en-US" sz="3600" dirty="0"/>
              <a:t> </a:t>
            </a:r>
            <a:r>
              <a:rPr lang="en-US" sz="3600" dirty="0" err="1"/>
              <a:t>es</a:t>
            </a:r>
            <a:r>
              <a:rPr lang="en-US" sz="3600" dirty="0"/>
              <a:t> </a:t>
            </a:r>
            <a:r>
              <a:rPr lang="en-US" sz="3600" dirty="0" err="1"/>
              <a:t>verifica</a:t>
            </a:r>
            <a:r>
              <a:rPr lang="en-US" sz="3600" dirty="0"/>
              <a:t> el </a:t>
            </a:r>
            <a:r>
              <a:rPr lang="en-US" sz="3600" dirty="0" err="1"/>
              <a:t>següent</a:t>
            </a:r>
            <a:r>
              <a:rPr lang="en-US" dirty="0"/>
              <a:t>:</a:t>
            </a:r>
          </a:p>
          <a:p>
            <a:pPr marL="266700" indent="0" algn="just">
              <a:buNone/>
            </a:pPr>
            <a:r>
              <a:rPr lang="en-US" sz="3600" dirty="0" err="1"/>
              <a:t>aquesta</a:t>
            </a:r>
            <a:r>
              <a:rPr lang="en-US" sz="3600" dirty="0"/>
              <a:t> </a:t>
            </a:r>
            <a:r>
              <a:rPr lang="en-US" sz="3600" dirty="0" err="1"/>
              <a:t>proporció</a:t>
            </a:r>
            <a:r>
              <a:rPr lang="en-US" sz="3600" dirty="0"/>
              <a:t> </a:t>
            </a:r>
            <a:r>
              <a:rPr lang="en-US" sz="3600" dirty="0" err="1"/>
              <a:t>també</a:t>
            </a:r>
            <a:r>
              <a:rPr lang="en-US" sz="3600" dirty="0"/>
              <a:t> la </a:t>
            </a:r>
            <a:r>
              <a:rPr lang="en-US" sz="3600" dirty="0" err="1"/>
              <a:t>podem</a:t>
            </a:r>
            <a:r>
              <a:rPr lang="en-US" sz="3600" dirty="0"/>
              <a:t> </a:t>
            </a:r>
            <a:r>
              <a:rPr lang="en-US" sz="3600" dirty="0" err="1"/>
              <a:t>escriure</a:t>
            </a:r>
            <a:r>
              <a:rPr lang="en-US" dirty="0"/>
              <a:t>:</a:t>
            </a:r>
          </a:p>
          <a:p>
            <a:pPr algn="just"/>
            <a:endParaRPr lang="en-US" b="1" dirty="0"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21506" name="Rectangle 2"/>
          <p:cNvSpPr>
            <a:spLocks/>
          </p:cNvSpPr>
          <p:nvPr/>
        </p:nvSpPr>
        <p:spPr bwMode="auto">
          <a:xfrm>
            <a:off x="5240338" y="1885950"/>
            <a:ext cx="65532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just"/>
            <a:r>
              <a:rPr lang="en-US" sz="3600">
                <a:solidFill>
                  <a:schemeClr val="tx1"/>
                </a:solidFill>
                <a:ea typeface="Gill Sans" charset="0"/>
                <a:cs typeface="Gill Sans" charset="0"/>
              </a:rPr>
              <a:t>Si dues </a:t>
            </a:r>
            <a:r>
              <a:rPr lang="en-US" sz="3600">
                <a:solidFill>
                  <a:srgbClr val="0091CE"/>
                </a:solidFill>
                <a:ea typeface="Gill Sans" charset="0"/>
                <a:cs typeface="Gill Sans" charset="0"/>
              </a:rPr>
              <a:t>rectes concurrents </a:t>
            </a:r>
            <a:r>
              <a:rPr lang="en-US" sz="3600" i="1">
                <a:solidFill>
                  <a:srgbClr val="0091CE"/>
                </a:solidFill>
                <a:ea typeface="Gill Sans" charset="0"/>
                <a:cs typeface="Gill Sans" charset="0"/>
              </a:rPr>
              <a:t>r</a:t>
            </a:r>
            <a:r>
              <a:rPr lang="en-US" sz="3600">
                <a:solidFill>
                  <a:srgbClr val="0091CE"/>
                </a:solidFill>
                <a:ea typeface="Gill Sans" charset="0"/>
                <a:cs typeface="Gill Sans" charset="0"/>
              </a:rPr>
              <a:t> i r’ </a:t>
            </a:r>
            <a:r>
              <a:rPr lang="en-US" sz="3600">
                <a:solidFill>
                  <a:schemeClr val="tx1"/>
                </a:solidFill>
                <a:ea typeface="Gill Sans" charset="0"/>
                <a:cs typeface="Gill Sans" charset="0"/>
              </a:rPr>
              <a:t>es tallen mitjançant </a:t>
            </a:r>
            <a:r>
              <a:rPr lang="en-US" sz="3600">
                <a:solidFill>
                  <a:srgbClr val="A40800"/>
                </a:solidFill>
                <a:ea typeface="Gill Sans" charset="0"/>
                <a:cs typeface="Gill Sans" charset="0"/>
              </a:rPr>
              <a:t>línies paral.leles</a:t>
            </a:r>
            <a:r>
              <a:rPr lang="en-US" sz="3600">
                <a:solidFill>
                  <a:schemeClr val="tx1"/>
                </a:solidFill>
                <a:ea typeface="Gill Sans" charset="0"/>
                <a:cs typeface="Gill Sans" charset="0"/>
              </a:rPr>
              <a:t>, els segments determinats en una de les rectes són proporcionals als segments corresponents en l’altre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917700"/>
            <a:ext cx="41529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79881"/>
              </p:ext>
            </p:extLst>
          </p:nvPr>
        </p:nvGraphicFramePr>
        <p:xfrm>
          <a:off x="8158584" y="5884912"/>
          <a:ext cx="2448272" cy="798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Equation" r:id="rId4" imgW="1206360" imgH="393480" progId="Equation.DSMT4">
                  <p:embed/>
                </p:oleObj>
              </mc:Choice>
              <mc:Fallback>
                <p:oleObj name="Equation" r:id="rId4" imgW="1206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58584" y="5884912"/>
                        <a:ext cx="2448272" cy="798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706092"/>
              </p:ext>
            </p:extLst>
          </p:nvPr>
        </p:nvGraphicFramePr>
        <p:xfrm>
          <a:off x="1677864" y="7903395"/>
          <a:ext cx="1520825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" name="Equation" r:id="rId6" imgW="749160" imgH="393480" progId="Equation.DSMT4">
                  <p:embed/>
                </p:oleObj>
              </mc:Choice>
              <mc:Fallback>
                <p:oleObj name="Equation" r:id="rId6" imgW="749160" imgH="393480" progId="Equation.DSMT4">
                  <p:embed/>
                  <p:pic>
                    <p:nvPicPr>
                      <p:cNvPr id="0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864" y="7903395"/>
                        <a:ext cx="1520825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408621"/>
              </p:ext>
            </p:extLst>
          </p:nvPr>
        </p:nvGraphicFramePr>
        <p:xfrm>
          <a:off x="4673600" y="7829128"/>
          <a:ext cx="1417638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" name="Equation" r:id="rId8" imgW="698400" imgH="393480" progId="Equation.DSMT4">
                  <p:embed/>
                </p:oleObj>
              </mc:Choice>
              <mc:Fallback>
                <p:oleObj name="Equation" r:id="rId8" imgW="698400" imgH="393480" progId="Equation.DSMT4">
                  <p:embed/>
                  <p:pic>
                    <p:nvPicPr>
                      <p:cNvPr id="0" name="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7829128"/>
                        <a:ext cx="1417638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079535"/>
              </p:ext>
            </p:extLst>
          </p:nvPr>
        </p:nvGraphicFramePr>
        <p:xfrm>
          <a:off x="7222480" y="7829128"/>
          <a:ext cx="152082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" name="Equation" r:id="rId10" imgW="749160" imgH="393480" progId="Equation.DSMT4">
                  <p:embed/>
                </p:oleObj>
              </mc:Choice>
              <mc:Fallback>
                <p:oleObj name="Equation" r:id="rId10" imgW="749160" imgH="393480" progId="Equation.DSMT4">
                  <p:embed/>
                  <p:pic>
                    <p:nvPicPr>
                      <p:cNvPr id="0" name="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2480" y="7829128"/>
                        <a:ext cx="1520825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27000" y="177800"/>
            <a:ext cx="12687300" cy="9220200"/>
          </a:xfrm>
          <a:ln/>
        </p:spPr>
        <p:txBody>
          <a:bodyPr anchor="t"/>
          <a:lstStyle/>
          <a:p>
            <a:pPr marL="266700" indent="0" algn="ctr">
              <a:buNone/>
            </a:pPr>
            <a:r>
              <a:rPr lang="en-US" b="1" dirty="0"/>
              <a:t>7. APLICACIONS DEL TEOREMA DE TALES</a:t>
            </a:r>
            <a:endParaRPr lang="en-US" b="1" dirty="0">
              <a:ea typeface="ヒラギノ角ゴ ProN W6" charset="0"/>
              <a:cs typeface="ヒラギノ角ゴ ProN W6" charset="0"/>
            </a:endParaRPr>
          </a:p>
          <a:p>
            <a:pPr algn="just">
              <a:buSzPct val="99000"/>
              <a:buFontTx/>
              <a:buAutoNum type="romanUcParenBoth"/>
            </a:pPr>
            <a:r>
              <a:rPr lang="en-US" sz="3600" u="sng" dirty="0" err="1"/>
              <a:t>Divisió</a:t>
            </a:r>
            <a:r>
              <a:rPr lang="en-US" sz="3600" u="sng" dirty="0"/>
              <a:t> d’un segment AB en parts </a:t>
            </a:r>
            <a:r>
              <a:rPr lang="en-US" sz="3600" u="sng" dirty="0" err="1"/>
              <a:t>iguals</a:t>
            </a:r>
            <a:r>
              <a:rPr lang="en-US" sz="3600" dirty="0"/>
              <a:t> </a:t>
            </a:r>
          </a:p>
          <a:p>
            <a:pPr marL="266700" indent="0" algn="just">
              <a:buNone/>
            </a:pPr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762000" lvl="1" indent="0"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6" y="2258989"/>
            <a:ext cx="30099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4" y="4819542"/>
            <a:ext cx="31496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94" y="7112000"/>
            <a:ext cx="318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5"/>
          <p:cNvSpPr>
            <a:spLocks/>
          </p:cNvSpPr>
          <p:nvPr/>
        </p:nvSpPr>
        <p:spPr bwMode="auto">
          <a:xfrm>
            <a:off x="4922838" y="2571750"/>
            <a:ext cx="65532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just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Es col.loca una recta auxiliar que parteixi des d’un dels extrems, per exemple </a:t>
            </a:r>
            <a:r>
              <a:rPr lang="en-US" sz="2400">
                <a:solidFill>
                  <a:srgbClr val="D90B00"/>
                </a:solidFill>
                <a:ea typeface="Gill Sans" charset="0"/>
                <a:cs typeface="Gill Sans" charset="0"/>
              </a:rPr>
              <a:t>A, </a:t>
            </a:r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i que no sigui paral.lela al segment </a:t>
            </a:r>
            <a:r>
              <a:rPr lang="en-US" sz="2400">
                <a:solidFill>
                  <a:srgbClr val="D90B00"/>
                </a:solidFill>
                <a:ea typeface="Gill Sans" charset="0"/>
                <a:cs typeface="Gill Sans" charset="0"/>
              </a:rPr>
              <a:t>AB</a:t>
            </a: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rot="10800000" flipH="1">
            <a:off x="9714847" y="1564432"/>
            <a:ext cx="2328863" cy="6350"/>
          </a:xfrm>
          <a:prstGeom prst="line">
            <a:avLst/>
          </a:prstGeom>
          <a:noFill/>
          <a:ln w="38100" cap="flat">
            <a:solidFill>
              <a:srgbClr val="66B13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35" name="Rectangle 7"/>
          <p:cNvSpPr>
            <a:spLocks/>
          </p:cNvSpPr>
          <p:nvPr/>
        </p:nvSpPr>
        <p:spPr bwMode="auto">
          <a:xfrm>
            <a:off x="9448147" y="1417524"/>
            <a:ext cx="266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dirty="0">
                <a:solidFill>
                  <a:srgbClr val="D90B00"/>
                </a:solidFill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22536" name="Rectangle 8"/>
          <p:cNvSpPr>
            <a:spLocks/>
          </p:cNvSpPr>
          <p:nvPr/>
        </p:nvSpPr>
        <p:spPr bwMode="auto">
          <a:xfrm>
            <a:off x="12020968" y="1386632"/>
            <a:ext cx="242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dirty="0">
                <a:solidFill>
                  <a:srgbClr val="D90B00"/>
                </a:solidFill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22537" name="Rectangle 9"/>
          <p:cNvSpPr>
            <a:spLocks/>
          </p:cNvSpPr>
          <p:nvPr/>
        </p:nvSpPr>
        <p:spPr bwMode="auto">
          <a:xfrm>
            <a:off x="4846216" y="4821922"/>
            <a:ext cx="69215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just"/>
            <a:r>
              <a:rPr lang="en-US" sz="2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Agafant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 com a </a:t>
            </a:r>
            <a:r>
              <a:rPr lang="en-US" sz="2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unitat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qualsevol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mesura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es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col.loquen</a:t>
            </a:r>
            <a:r>
              <a:rPr lang="en-U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tantes</a:t>
            </a:r>
            <a:r>
              <a:rPr lang="en-U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unitats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 com parts a </a:t>
            </a:r>
            <a:r>
              <a:rPr lang="en-US" sz="2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dividir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sobre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 la recta </a:t>
            </a:r>
            <a:r>
              <a:rPr lang="en-US" sz="2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auxiliar</a:t>
            </a:r>
            <a:endParaRPr lang="en-U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2538" name="Rectangle 10"/>
          <p:cNvSpPr>
            <a:spLocks/>
          </p:cNvSpPr>
          <p:nvPr/>
        </p:nvSpPr>
        <p:spPr bwMode="auto">
          <a:xfrm>
            <a:off x="4795838" y="7245350"/>
            <a:ext cx="7239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Ara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s’uneix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l’extrem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 de </a:t>
            </a:r>
            <a:r>
              <a:rPr lang="en-US" sz="2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l’última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divisió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amb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l’altre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extrem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del 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segment, (en el </a:t>
            </a:r>
            <a:r>
              <a:rPr lang="en-US" sz="2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nostre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cas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400" dirty="0">
                <a:solidFill>
                  <a:srgbClr val="D90B00"/>
                </a:solidFill>
                <a:ea typeface="Gill Sans" charset="0"/>
                <a:cs typeface="Gill Sans" charset="0"/>
              </a:rPr>
              <a:t>B) 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i </a:t>
            </a:r>
            <a:r>
              <a:rPr lang="en-US" sz="2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es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tracen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paral.leles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a </a:t>
            </a:r>
            <a:r>
              <a:rPr lang="en-US" sz="2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aquesta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 recta per les divisions </a:t>
            </a:r>
            <a:r>
              <a:rPr lang="en-US" sz="2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marcades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 en la recta </a:t>
            </a:r>
            <a:r>
              <a:rPr lang="en-US" sz="2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auxiliar</a:t>
            </a:r>
            <a:endParaRPr lang="en-U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41300" y="304800"/>
            <a:ext cx="12204700" cy="9131300"/>
          </a:xfrm>
          <a:ln/>
        </p:spPr>
        <p:txBody>
          <a:bodyPr anchor="t"/>
          <a:lstStyle/>
          <a:p>
            <a:pPr marL="571500" indent="-304800" algn="just">
              <a:buSzPct val="99000"/>
              <a:buFontTx/>
              <a:buAutoNum type="arabicParenBoth" startAt="2"/>
            </a:pPr>
            <a:r>
              <a:rPr lang="ca-ES" sz="3600" u="sng" dirty="0" smtClean="0"/>
              <a:t>Divisió d’un segment en parts proporcionals</a:t>
            </a:r>
          </a:p>
          <a:p>
            <a:pPr marL="266700" indent="0" algn="just">
              <a:buNone/>
            </a:pPr>
            <a:r>
              <a:rPr lang="ca-ES" sz="2400" dirty="0" smtClean="0"/>
              <a:t>Si volem dividir, per exemple, el segment </a:t>
            </a:r>
            <a:r>
              <a:rPr lang="ca-ES" sz="2400" dirty="0" smtClean="0">
                <a:solidFill>
                  <a:srgbClr val="D90B00"/>
                </a:solidFill>
              </a:rPr>
              <a:t>AB</a:t>
            </a:r>
            <a:r>
              <a:rPr lang="ca-ES" sz="2400" dirty="0" smtClean="0"/>
              <a:t> en parts proporcionals a 1 i a 2, procedirem de la mateixa manera, però, en comptes de situar unitats iguals de mida </a:t>
            </a:r>
            <a:r>
              <a:rPr lang="ca-ES" sz="2400" i="1" dirty="0" smtClean="0"/>
              <a:t>u</a:t>
            </a:r>
            <a:r>
              <a:rPr lang="ca-ES" sz="2400" dirty="0" smtClean="0"/>
              <a:t> a la recta auxiliar, situem segments consecutius de longituds 1</a:t>
            </a:r>
            <a:r>
              <a:rPr lang="ca-ES" sz="2400" i="1" dirty="0" smtClean="0"/>
              <a:t>u</a:t>
            </a:r>
            <a:r>
              <a:rPr lang="ca-ES" sz="2400" dirty="0" smtClean="0"/>
              <a:t> i 2</a:t>
            </a:r>
            <a:r>
              <a:rPr lang="ca-ES" sz="2400" i="1" dirty="0" smtClean="0"/>
              <a:t>u</a:t>
            </a:r>
            <a:r>
              <a:rPr lang="ca-ES" sz="2400" dirty="0" smtClean="0"/>
              <a:t>, respectivament</a:t>
            </a:r>
          </a:p>
          <a:p>
            <a:pPr marL="571500" indent="-304800" algn="just"/>
            <a:endParaRPr lang="ca-ES" sz="2400" dirty="0" smtClean="0"/>
          </a:p>
          <a:p>
            <a:pPr marL="266700" indent="0" algn="just">
              <a:buNone/>
            </a:pPr>
            <a:endParaRPr lang="ca-ES" dirty="0" smtClean="0"/>
          </a:p>
          <a:p>
            <a:pPr marL="571500" indent="-304800" algn="just">
              <a:buSzPct val="99000"/>
              <a:buFontTx/>
              <a:buAutoNum type="arabicParenBoth" startAt="3"/>
            </a:pPr>
            <a:r>
              <a:rPr lang="ca-ES" sz="3600" u="sng" dirty="0" smtClean="0"/>
              <a:t>Determinació del segment quart proporcional</a:t>
            </a:r>
          </a:p>
          <a:p>
            <a:pPr marL="266700" indent="0" algn="just">
              <a:buNone/>
            </a:pPr>
            <a:endParaRPr lang="ca-ES" u="sng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104" y="2356520"/>
            <a:ext cx="2616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5461000"/>
            <a:ext cx="355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/>
          <p:cNvSpPr>
            <a:spLocks/>
          </p:cNvSpPr>
          <p:nvPr/>
        </p:nvSpPr>
        <p:spPr bwMode="auto">
          <a:xfrm>
            <a:off x="4975225" y="5092824"/>
            <a:ext cx="605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just"/>
            <a:r>
              <a:rPr lang="ca-E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Consisteix en trobar un segment </a:t>
            </a:r>
            <a:r>
              <a:rPr lang="ca-ES" sz="2400" i="1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d, </a:t>
            </a:r>
            <a:r>
              <a:rPr lang="ca-E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que s’anomena </a:t>
            </a:r>
            <a:r>
              <a:rPr lang="ca-ES" sz="2400" b="1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quart proporcional</a:t>
            </a:r>
            <a:r>
              <a:rPr lang="ca-E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, que formi proporció amb tres segments més, </a:t>
            </a:r>
            <a:r>
              <a:rPr lang="ca-ES" sz="2400" i="1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a</a:t>
            </a:r>
            <a:r>
              <a:rPr lang="ca-E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, </a:t>
            </a:r>
            <a:r>
              <a:rPr lang="ca-ES" sz="2400" i="1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b </a:t>
            </a:r>
            <a:r>
              <a:rPr lang="ca-E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i </a:t>
            </a:r>
            <a:r>
              <a:rPr lang="ca-ES" sz="2400" i="1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c, </a:t>
            </a:r>
            <a:r>
              <a:rPr lang="ca-E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és a dir que es verifiqui </a:t>
            </a:r>
          </a:p>
          <a:p>
            <a:pPr algn="just"/>
            <a:endParaRPr lang="en-U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3557" name="Rectangle 5"/>
          <p:cNvSpPr>
            <a:spLocks/>
          </p:cNvSpPr>
          <p:nvPr/>
        </p:nvSpPr>
        <p:spPr bwMode="auto">
          <a:xfrm>
            <a:off x="4873625" y="7480300"/>
            <a:ext cx="67437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just"/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Cal col.locar dos segments sobre una recta i el tercer sobre una altra recta concurrent amb ella, aleshores hem de traçar la recta que uneix l’extrem de</a:t>
            </a:r>
            <a:r>
              <a:rPr lang="en-US" sz="2400" i="1">
                <a:solidFill>
                  <a:schemeClr val="tx1"/>
                </a:solidFill>
                <a:ea typeface="Gill Sans" charset="0"/>
                <a:cs typeface="Gill Sans" charset="0"/>
              </a:rPr>
              <a:t> a</a:t>
            </a:r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i </a:t>
            </a:r>
            <a:r>
              <a:rPr lang="en-US" sz="2400" i="1">
                <a:solidFill>
                  <a:schemeClr val="tx1"/>
                </a:solidFill>
                <a:ea typeface="Gill Sans" charset="0"/>
                <a:cs typeface="Gill Sans" charset="0"/>
              </a:rPr>
              <a:t>b</a:t>
            </a:r>
            <a:r>
              <a:rPr lang="en-US" sz="2400">
                <a:solidFill>
                  <a:schemeClr val="tx1"/>
                </a:solidFill>
                <a:ea typeface="Gill Sans" charset="0"/>
                <a:cs typeface="Gill Sans" charset="0"/>
              </a:rPr>
              <a:t> i tracem una paral.lela per l’extrem</a:t>
            </a:r>
            <a:r>
              <a:rPr lang="en-US" sz="2400" i="1">
                <a:solidFill>
                  <a:schemeClr val="tx1"/>
                </a:solidFill>
                <a:ea typeface="Gill Sans" charset="0"/>
                <a:cs typeface="Gill Sans" charset="0"/>
              </a:rPr>
              <a:t> c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501882"/>
              </p:ext>
            </p:extLst>
          </p:nvPr>
        </p:nvGraphicFramePr>
        <p:xfrm>
          <a:off x="8662640" y="6216774"/>
          <a:ext cx="936104" cy="879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Equation" r:id="rId5" imgW="419040" imgH="393480" progId="Equation.DSMT4">
                  <p:embed/>
                </p:oleObj>
              </mc:Choice>
              <mc:Fallback>
                <p:oleObj name="Equation" r:id="rId5" imgW="419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62640" y="6216774"/>
                        <a:ext cx="936104" cy="879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ítulo y subtítulo">
  <a:themeElements>
    <a:clrScheme name="Título y subtítu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y subtítul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y subtítu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ítulo y viñetas (izquierda)">
  <a:themeElements>
    <a:clrScheme name="Título y viñetas (izquierda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y viñetas (izquierda)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y viñetas (izquierda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ítulo y viñetas (2 columnas)">
  <a:themeElements>
    <a:clrScheme name="Título y viñetas (2 column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y viñetas (2 columnas)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y viñetas (2 column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ítulo y viñetas (derecha)">
  <a:themeElements>
    <a:clrScheme name="Título y viñetas (derecha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y viñetas (derecha)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y viñetas (derecha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ítulo, viñetas y foto">
  <a:themeElements>
    <a:clrScheme name="Título, viñetas y f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, viñetas y f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, viñetas y f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ítulo y viñetas">
  <a:themeElements>
    <a:clrScheme name="Título y viñeta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y viñeta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y viñet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ítulo (centro)">
  <a:themeElements>
    <a:clrScheme name="Título (centro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(centro)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(centro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iñetas">
  <a:themeElements>
    <a:clrScheme name="Viñeta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ñeta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Viñet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to (horizontal)">
  <a:themeElements>
    <a:clrScheme name="Foto (horizontal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(horizontal)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(horizontal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oto (reflejo horizontal)">
  <a:themeElements>
    <a:clrScheme name="Foto (reflejo horizontal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(reflejo horizontal)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(reflejo horizontal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oto (vertical)">
  <a:themeElements>
    <a:clrScheme name="Foto (vertical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(vertical)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(vertical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Foto (reflejo vertical)">
  <a:themeElements>
    <a:clrScheme name="Foto (reflejo vertical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(reflejo vertical)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(reflejo vertical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ítulo (arriba)">
  <a:themeElements>
    <a:clrScheme name="Título (arriba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(arriba)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(arriba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Pages>0</Pages>
  <Words>899</Words>
  <Characters>0</Characters>
  <Application>Microsoft Office PowerPoint</Application>
  <PresentationFormat>Personalizado</PresentationFormat>
  <Lines>0</Lines>
  <Paragraphs>130</Paragraphs>
  <Slides>13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14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9" baseType="lpstr">
      <vt:lpstr>Título y subtítulo</vt:lpstr>
      <vt:lpstr>Título y viñetas</vt:lpstr>
      <vt:lpstr>Título (centro)</vt:lpstr>
      <vt:lpstr>Viñetas</vt:lpstr>
      <vt:lpstr>Foto (horizontal)</vt:lpstr>
      <vt:lpstr>Foto (reflejo horizontal)</vt:lpstr>
      <vt:lpstr>Foto (vertical)</vt:lpstr>
      <vt:lpstr>Foto (reflejo vertical)</vt:lpstr>
      <vt:lpstr>Título (arriba)</vt:lpstr>
      <vt:lpstr>En blanco</vt:lpstr>
      <vt:lpstr>Título y viñetas (izquierda)</vt:lpstr>
      <vt:lpstr>Título y viñetas (2 columnas)</vt:lpstr>
      <vt:lpstr>Título y viñetas (derecha)</vt:lpstr>
      <vt:lpstr>Título, viñetas y foto</vt:lpstr>
      <vt:lpstr>Equation</vt:lpstr>
      <vt:lpstr>MathType 6.0 Equation</vt:lpstr>
      <vt:lpstr>PROPORCIONALITAT GEOMÈTRICA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PROPORCIONALITAT GEOMÈTRICA</dc:title>
  <dc:creator>Usuari</dc:creator>
  <cp:lastModifiedBy>Usuari</cp:lastModifiedBy>
  <cp:revision>9</cp:revision>
  <dcterms:modified xsi:type="dcterms:W3CDTF">2012-03-16T16:09:58Z</dcterms:modified>
</cp:coreProperties>
</file>